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89" r:id="rId3"/>
    <p:sldId id="286" r:id="rId4"/>
    <p:sldId id="287" r:id="rId5"/>
    <p:sldId id="288" r:id="rId6"/>
    <p:sldId id="257" r:id="rId7"/>
    <p:sldId id="290" r:id="rId8"/>
    <p:sldId id="258" r:id="rId9"/>
    <p:sldId id="259" r:id="rId10"/>
    <p:sldId id="260" r:id="rId11"/>
    <p:sldId id="262" r:id="rId12"/>
    <p:sldId id="291" r:id="rId13"/>
    <p:sldId id="261" r:id="rId14"/>
    <p:sldId id="267" r:id="rId15"/>
    <p:sldId id="265" r:id="rId16"/>
    <p:sldId id="268" r:id="rId17"/>
    <p:sldId id="266" r:id="rId18"/>
    <p:sldId id="276" r:id="rId19"/>
    <p:sldId id="269" r:id="rId20"/>
    <p:sldId id="292" r:id="rId21"/>
    <p:sldId id="293" r:id="rId22"/>
    <p:sldId id="294" r:id="rId23"/>
    <p:sldId id="295" r:id="rId24"/>
    <p:sldId id="285" r:id="rId25"/>
    <p:sldId id="284" r:id="rId26"/>
    <p:sldId id="296" r:id="rId27"/>
    <p:sldId id="297" r:id="rId28"/>
    <p:sldId id="298" r:id="rId29"/>
    <p:sldId id="299"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521" autoAdjust="0"/>
  </p:normalViewPr>
  <p:slideViewPr>
    <p:cSldViewPr>
      <p:cViewPr varScale="1">
        <p:scale>
          <a:sx n="81" d="100"/>
          <a:sy n="81" d="100"/>
        </p:scale>
        <p:origin x="-108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8FAD27-5442-414A-8D7E-4AE20472358E}" type="datetimeFigureOut">
              <a:rPr lang="en-US" smtClean="0"/>
              <a:t>5/18/2014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398848-6D29-4AC1-9F36-1A875B9A0A6D}" type="slidenum">
              <a:rPr lang="en-US" smtClean="0"/>
              <a:t>‹#›</a:t>
            </a:fld>
            <a:endParaRPr lang="en-US"/>
          </a:p>
        </p:txBody>
      </p:sp>
    </p:spTree>
    <p:extLst>
      <p:ext uri="{BB962C8B-B14F-4D97-AF65-F5344CB8AC3E}">
        <p14:creationId xmlns:p14="http://schemas.microsoft.com/office/powerpoint/2010/main" val="2110525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SNAP downscales global model outputs to the local level, scaling from 2.5 degree GCMs (Global Climate Models) for precipitation to a 2 kilometer downscaled GCM precipitation model. SNAP selects 5 GCMs that perform best in Alaska and the Arctic, and then downscales these datasets using PRISM data to account for local land features.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GIPL1 model simulates permafrost dynamics and the depth of  maximum depth of summer [warm period of time] seasonal thaw in perennially frozen ground and depth of seasonal frost penetration in permafrost free areas).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official definition of the active layer thickness (ALT) is: "the layer of ground that is subject to annual thawing and freezing in areas underlain by permafrost". It means permafrost are beneath the active layer. But GIPL1 model does not provide us with information what we have beneath the active layer (no temperature profile), because it is equilibrium model. If we have negative value of  ALT it is means we have seasonally frozen layer during the winter 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negative and positive values I used only for the mapping purposes to distinguish seasonal frost and active layer (seasonally thawed layer).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Parameter-elevation Regressions on Independent Slopes Model: Moving--window regression of climate/weather values vs. elevation or climatology for each grid cell; Uses nearby station observations</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1398848-6D29-4AC1-9F36-1A875B9A0A6D}" type="slidenum">
              <a:rPr lang="en-US" smtClean="0"/>
              <a:t>2</a:t>
            </a:fld>
            <a:endParaRPr lang="en-US"/>
          </a:p>
        </p:txBody>
      </p:sp>
    </p:spTree>
    <p:extLst>
      <p:ext uri="{BB962C8B-B14F-4D97-AF65-F5344CB8AC3E}">
        <p14:creationId xmlns:p14="http://schemas.microsoft.com/office/powerpoint/2010/main" val="1562425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SNAP downscales global model outputs to the local level, scaling from 2.5 degree GCMs (Global Climate Models) for precipitation to a 2 kilometer downscaled GCM precipitation model. SNAP selects 5 GCMs that perform best in Alaska and the Arctic, and then downscales these datasets using PRISM data to account for local land features.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GIPL1 model simulates permafrost dynamics and the depth of  maximum depth of summer [warm period of time] seasonal thaw in perennially frozen ground and depth of seasonal frost penetration in permafrost free areas).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official definition of the active layer thickness (ALT) is: "the layer of ground that is subject to annual thawing and freezing in areas underlain by permafrost". It means permafrost are beneath the active layer. But GIPL1 model does not provide us with information what we have beneath the active layer (no temperature profile), because it is equilibrium model. If we have negative value of  ALT it is means we have seasonally frozen layer during the winter 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negative and positive values I used only for the mapping purposes to distinguish seasonal frost and active layer (seasonally thawed layer).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Parameter-elevation Regressions on Independent Slopes Model: Moving--window regression of climate/weather values vs. elevation or climatology for each grid cell; Uses nearby station observations</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1398848-6D29-4AC1-9F36-1A875B9A0A6D}" type="slidenum">
              <a:rPr lang="en-US" smtClean="0"/>
              <a:t>28</a:t>
            </a:fld>
            <a:endParaRPr lang="en-US"/>
          </a:p>
        </p:txBody>
      </p:sp>
    </p:spTree>
    <p:extLst>
      <p:ext uri="{BB962C8B-B14F-4D97-AF65-F5344CB8AC3E}">
        <p14:creationId xmlns:p14="http://schemas.microsoft.com/office/powerpoint/2010/main" val="1562425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SNAP downscales global model outputs to the local level, scaling from 2.5 degree GCMs (Global Climate Models) for precipitation to a 2 kilometer downscaled GCM precipitation model. SNAP selects 5 GCMs that perform best in Alaska and the Arctic, and then downscales these datasets using PRISM data to account for local land features.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GIPL1 model simulates permafrost dynamics and the depth of  maximum depth of summer [warm period of time] seasonal thaw in perennially frozen ground and depth of seasonal frost penetration in permafrost free areas).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official definition of the active layer thickness (ALT) is: "the layer of ground that is subject to annual thawing and freezing in areas underlain by permafrost". It means permafrost are beneath the active layer. But GIPL1 model does not provide us with information what we have beneath the active layer (no temperature profile), because it is equilibrium model. If we have negative value of  ALT it is means we have seasonally frozen layer during the winter 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negative and positive values I used only for the mapping purposes to distinguish seasonal frost and active layer (seasonally thawed layer).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Parameter-elevation Regressions on Independent Slopes Model: Moving--window regression of climate/weather values vs. elevation or climatology for each grid cell; Uses nearby station observations</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1398848-6D29-4AC1-9F36-1A875B9A0A6D}" type="slidenum">
              <a:rPr lang="en-US" smtClean="0"/>
              <a:t>3</a:t>
            </a:fld>
            <a:endParaRPr lang="en-US"/>
          </a:p>
        </p:txBody>
      </p:sp>
    </p:spTree>
    <p:extLst>
      <p:ext uri="{BB962C8B-B14F-4D97-AF65-F5344CB8AC3E}">
        <p14:creationId xmlns:p14="http://schemas.microsoft.com/office/powerpoint/2010/main" val="1562425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SNAP downscales global model outputs to the local level, scaling from 2.5 degree GCMs (Global Climate Models) for precipitation to a 2 kilometer downscaled GCM precipitation model. SNAP selects 5 GCMs that perform best in Alaska and the Arctic, and then downscales these datasets using PRISM data to account for local land features.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GIPL1 model simulates permafrost dynamics and the depth of  maximum depth of summer [warm period of time] seasonal thaw in perennially frozen ground and depth of seasonal frost penetration in permafrost free areas).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official definition of the active layer thickness (ALT) is: "the layer of ground that is subject to annual thawing and freezing in areas underlain by permafrost". It means permafrost are beneath the active layer. But GIPL1 model does not provide us with information what we have beneath the active layer (no temperature profile), because it is equilibrium model. If we have negative value of  ALT it is means we have seasonally frozen layer during the winter 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negative and positive values I used only for the mapping purposes to distinguish seasonal frost and active layer (seasonally thawed layer).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Parameter-elevation Regressions on Independent Slopes Model: Moving--window regression of climate/weather values vs. elevation or climatology for each grid cell; Uses nearby station observations</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1398848-6D29-4AC1-9F36-1A875B9A0A6D}" type="slidenum">
              <a:rPr lang="en-US" smtClean="0"/>
              <a:t>4</a:t>
            </a:fld>
            <a:endParaRPr lang="en-US"/>
          </a:p>
        </p:txBody>
      </p:sp>
    </p:spTree>
    <p:extLst>
      <p:ext uri="{BB962C8B-B14F-4D97-AF65-F5344CB8AC3E}">
        <p14:creationId xmlns:p14="http://schemas.microsoft.com/office/powerpoint/2010/main" val="1562425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SNAP downscales global model outputs to the local level, scaling from 2.5 degree GCMs (Global Climate Models) for precipitation to a 2 kilometer downscaled GCM precipitation model. SNAP selects 5 GCMs that perform best in Alaska and the Arctic, and then downscales these datasets using PRISM data to account for local land features.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GIPL1 model simulates permafrost dynamics and the depth of  maximum depth of summer [warm period of time] seasonal thaw in perennially frozen ground and depth of seasonal frost penetration in permafrost free areas).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official definition of the active layer thickness (ALT) is: "the layer of ground that is subject to annual thawing and freezing in areas underlain by permafrost". It means permafrost are beneath the active layer. But GIPL1 model does not provide us with information what we have beneath the active layer (no temperature profile), because it is equilibrium model. If we have negative value of  ALT it is means we have seasonally frozen layer during the winter 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negative and positive values I used only for the mapping purposes to distinguish seasonal frost and active layer (seasonally thawed layer).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Parameter-elevation Regressions on Independent Slopes Model: Moving--window regression of climate/weather values vs. elevation or climatology for each grid cell; Uses nearby station observations</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1398848-6D29-4AC1-9F36-1A875B9A0A6D}" type="slidenum">
              <a:rPr lang="en-US" smtClean="0"/>
              <a:t>5</a:t>
            </a:fld>
            <a:endParaRPr lang="en-US"/>
          </a:p>
        </p:txBody>
      </p:sp>
    </p:spTree>
    <p:extLst>
      <p:ext uri="{BB962C8B-B14F-4D97-AF65-F5344CB8AC3E}">
        <p14:creationId xmlns:p14="http://schemas.microsoft.com/office/powerpoint/2010/main" val="1562425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SNAP downscales global model outputs to the local level, scaling from 2.5 degree GCMs (Global Climate Models) for precipitation to a 2 kilometer downscaled GCM precipitation model. SNAP selects 5 GCMs that perform best in Alaska and the Arctic, and then downscales these datasets using PRISM data to account for local land features.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GIPL1 model simulates permafrost dynamics and the depth of  maximum depth of summer [warm period of time] seasonal thaw in perennially frozen ground and depth of seasonal frost penetration in permafrost free areas).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official definition of the active layer thickness (ALT) is: "the layer of ground that is subject to annual thawing and freezing in areas underlain by permafrost". It means permafrost are beneath the active layer. But GIPL1 model does not provide us with information what we have beneath the active layer (no temperature profile), because it is equilibrium model. If we have negative value of  ALT it is means we have seasonally frozen layer during the winter 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negative and positive values I used only for the mapping purposes to distinguish seasonal frost and active layer (seasonally thawed layer).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Parameter-elevation Regressions on Independent Slopes Model: Moving--window regression of climate/weather values vs. elevation or climatology for each grid cell; Uses nearby station observations</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1398848-6D29-4AC1-9F36-1A875B9A0A6D}" type="slidenum">
              <a:rPr lang="en-US" smtClean="0"/>
              <a:t>6</a:t>
            </a:fld>
            <a:endParaRPr lang="en-US"/>
          </a:p>
        </p:txBody>
      </p:sp>
    </p:spTree>
    <p:extLst>
      <p:ext uri="{BB962C8B-B14F-4D97-AF65-F5344CB8AC3E}">
        <p14:creationId xmlns:p14="http://schemas.microsoft.com/office/powerpoint/2010/main" val="156242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SNAP downscales global model outputs to the local level, scaling from 2.5 degree GCMs (Global Climate Models) for precipitation to a 2 kilometer downscaled GCM precipitation model. SNAP selects 5 GCMs that perform best in Alaska and the Arctic, and then downscales these datasets using PRISM data to account for local land features.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GIPL1 model simulates permafrost dynamics and the depth of  maximum depth of summer [warm period of time] seasonal thaw in perennially frozen ground and depth of seasonal frost penetration in permafrost free areas).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official definition of the active layer thickness (ALT) is: "the layer of ground that is subject to annual thawing and freezing in areas underlain by permafrost". It means permafrost are beneath the active layer. But GIPL1 model does not provide us with information what we have beneath the active layer (no temperature profile), because it is equilibrium model. If we have negative value of  ALT it is means we have seasonally frozen layer during the winter 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negative and positive values I used only for the mapping purposes to distinguish seasonal frost and active layer (seasonally thawed layer).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Parameter-elevation Regressions on Independent Slopes Model: Moving--window regression of climate/weather values vs. elevation or climatology for each grid cell; Uses nearby station observations</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1398848-6D29-4AC1-9F36-1A875B9A0A6D}" type="slidenum">
              <a:rPr lang="en-US" smtClean="0"/>
              <a:t>7</a:t>
            </a:fld>
            <a:endParaRPr lang="en-US"/>
          </a:p>
        </p:txBody>
      </p:sp>
    </p:spTree>
    <p:extLst>
      <p:ext uri="{BB962C8B-B14F-4D97-AF65-F5344CB8AC3E}">
        <p14:creationId xmlns:p14="http://schemas.microsoft.com/office/powerpoint/2010/main" val="1562425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SNAP downscales global model outputs to the local level, scaling from 2.5 degree GCMs (Global Climate Models) for precipitation to a 2 kilometer downscaled GCM precipitation model. SNAP selects 5 GCMs that perform best in Alaska and the Arctic, and then downscales these datasets using PRISM data to account for local land features.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GIPL1 model simulates permafrost dynamics and the depth of  maximum depth of summer [warm period of time] seasonal thaw in perennially frozen ground and depth of seasonal frost penetration in permafrost free areas).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official definition of the active layer thickness (ALT) is: "the layer of ground that is subject to annual thawing and freezing in areas underlain by permafrost". It means permafrost are beneath the active layer. But GIPL1 model does not provide us with information what we have beneath the active layer (no temperature profile), because it is equilibrium model. If we have negative value of  ALT it is means we have seasonally frozen layer during the winter 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negative and positive values I used only for the mapping purposes to distinguish seasonal frost and active layer (seasonally thawed layer).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Parameter-elevation Regressions on Independent Slopes Model: Moving--window regression of climate/weather values vs. elevation or climatology for each grid cell; Uses nearby station observations</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1398848-6D29-4AC1-9F36-1A875B9A0A6D}" type="slidenum">
              <a:rPr lang="en-US" smtClean="0"/>
              <a:t>12</a:t>
            </a:fld>
            <a:endParaRPr lang="en-US"/>
          </a:p>
        </p:txBody>
      </p:sp>
    </p:spTree>
    <p:extLst>
      <p:ext uri="{BB962C8B-B14F-4D97-AF65-F5344CB8AC3E}">
        <p14:creationId xmlns:p14="http://schemas.microsoft.com/office/powerpoint/2010/main" val="1562425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SNAP downscales global model outputs to the local level, scaling from 2.5 degree GCMs (Global Climate Models) for precipitation to a 2 kilometer downscaled GCM precipitation model. SNAP selects 5 GCMs that perform best in Alaska and the Arctic, and then downscales these datasets using PRISM data to account for local land features.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GIPL1 model simulates permafrost dynamics and the depth of  maximum depth of summer [warm period of time] seasonal thaw in perennially frozen ground and depth of seasonal frost penetration in permafrost free areas).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official definition of the active layer thickness (ALT) is: "the layer of ground that is subject to annual thawing and freezing in areas underlain by permafrost". It means permafrost are beneath the active layer. But GIPL1 model does not provide us with information what we have beneath the active layer (no temperature profile), because it is equilibrium model. If we have negative value of  ALT it is means we have seasonally frozen layer during the winter 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negative and positive values I used only for the mapping purposes to distinguish seasonal frost and active layer (seasonally thawed layer).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Parameter-elevation Regressions on Independent Slopes Model: Moving--window regression of climate/weather values vs. elevation or climatology for each grid cell; Uses nearby station observations</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1398848-6D29-4AC1-9F36-1A875B9A0A6D}" type="slidenum">
              <a:rPr lang="en-US" smtClean="0"/>
              <a:t>26</a:t>
            </a:fld>
            <a:endParaRPr lang="en-US"/>
          </a:p>
        </p:txBody>
      </p:sp>
    </p:spTree>
    <p:extLst>
      <p:ext uri="{BB962C8B-B14F-4D97-AF65-F5344CB8AC3E}">
        <p14:creationId xmlns:p14="http://schemas.microsoft.com/office/powerpoint/2010/main" val="1562425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SNAP downscales global model outputs to the local level, scaling from 2.5 degree GCMs (Global Climate Models) for precipitation to a 2 kilometer downscaled GCM precipitation model. SNAP selects 5 GCMs that perform best in Alaska and the Arctic, and then downscales these datasets using PRISM data to account for local land features.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GIPL1 model simulates permafrost dynamics and the depth of  maximum depth of summer [warm period of time] seasonal thaw in perennially frozen ground and depth of seasonal frost penetration in permafrost free areas).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official definition of the active layer thickness (ALT) is: "the layer of ground that is subject to annual thawing and freezing in areas underlain by permafrost". It means permafrost are beneath the active layer. But GIPL1 model does not provide us with information what we have beneath the active layer (no temperature profile), because it is equilibrium model. If we have negative value of  ALT it is means we have seasonally frozen layer during the winter 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negative and positive values I used only for the mapping purposes to distinguish seasonal frost and active layer (seasonally thawed layer).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Parameter-elevation Regressions on Independent Slopes Model: Moving--window regression of climate/weather values vs. elevation or climatology for each grid cell; Uses nearby station observations</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1398848-6D29-4AC1-9F36-1A875B9A0A6D}" type="slidenum">
              <a:rPr lang="en-US" smtClean="0"/>
              <a:t>27</a:t>
            </a:fld>
            <a:endParaRPr lang="en-US"/>
          </a:p>
        </p:txBody>
      </p:sp>
    </p:spTree>
    <p:extLst>
      <p:ext uri="{BB962C8B-B14F-4D97-AF65-F5344CB8AC3E}">
        <p14:creationId xmlns:p14="http://schemas.microsoft.com/office/powerpoint/2010/main" val="1562425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5/18/2014</a:t>
            </a:fld>
            <a:endParaRPr lang="en-US"/>
          </a:p>
        </p:txBody>
      </p:sp>
      <p:sp>
        <p:nvSpPr>
          <p:cNvPr id="16" name="Slide Number Placeholder 15"/>
          <p:cNvSpPr>
            <a:spLocks noGrp="1"/>
          </p:cNvSpPr>
          <p:nvPr>
            <p:ph type="sldNum" sz="quarter" idx="11"/>
          </p:nvPr>
        </p:nvSpPr>
        <p:spPr/>
        <p:txBody>
          <a:bodyPr/>
          <a:lstStyle/>
          <a:p>
            <a:fld id="{D2E57653-3E58-4892-A7ED-712530ACC680}" type="slidenum">
              <a:rPr kumimoji="0" lang="en-US" smtClean="0"/>
              <a:pPr eaLnBrk="1" latinLnBrk="0" hangingPunct="1"/>
              <a:t>‹#›</a:t>
            </a:fld>
            <a:endParaRPr kumimoji="0" lang="en-US"/>
          </a:p>
        </p:txBody>
      </p:sp>
      <p:sp>
        <p:nvSpPr>
          <p:cNvPr id="17" name="Footer Placeholder 16"/>
          <p:cNvSpPr>
            <a:spLocks noGrp="1"/>
          </p:cNvSpPr>
          <p:nvPr>
            <p:ph type="ftr" sz="quarter" idx="12"/>
          </p:nvPr>
        </p:nvSpPr>
        <p:spPr/>
        <p:txBody>
          <a:bodyPr/>
          <a:lstStyle/>
          <a:p>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5/18/2014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5/18/2014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pPr eaLnBrk="1" latinLnBrk="0" hangingPunct="1"/>
            <a:fld id="{B41ABA4E-CD72-497B-97AA-7213B3980F60}" type="datetimeFigureOut">
              <a:rPr lang="en-US" smtClean="0"/>
              <a:pPr eaLnBrk="1" latinLnBrk="0" hangingPunct="1"/>
              <a:t>5/18/2014</a:t>
            </a:fld>
            <a:endParaRPr lang="en-US"/>
          </a:p>
        </p:txBody>
      </p:sp>
      <p:sp>
        <p:nvSpPr>
          <p:cNvPr id="15" name="Slide Number Placeholder 14"/>
          <p:cNvSpPr>
            <a:spLocks noGrp="1"/>
          </p:cNvSpPr>
          <p:nvPr>
            <p:ph type="sldNum" sz="quarter" idx="15"/>
          </p:nvPr>
        </p:nvSpPr>
        <p:spPr/>
        <p:txBody>
          <a:bodyPr/>
          <a:lstStyle>
            <a:lvl1pPr algn="ctr">
              <a:defRPr/>
            </a:lvl1pPr>
          </a:lstStyle>
          <a:p>
            <a:fld id="{D2E57653-3E58-4892-A7ED-712530ACC680}" type="slidenum">
              <a:rPr kumimoji="0" lang="en-US" smtClean="0"/>
              <a:pPr eaLnBrk="1" latinLnBrk="0" hangingPunct="1"/>
              <a:t>‹#›</a:t>
            </a:fld>
            <a:endParaRPr kumimoji="0" lang="en-US"/>
          </a:p>
        </p:txBody>
      </p:sp>
      <p:sp>
        <p:nvSpPr>
          <p:cNvPr id="16" name="Footer Placeholder 15"/>
          <p:cNvSpPr>
            <a:spLocks noGrp="1"/>
          </p:cNvSpPr>
          <p:nvPr>
            <p:ph type="ftr" sz="quarter" idx="16"/>
          </p:nvPr>
        </p:nvSpPr>
        <p:spPr/>
        <p:txBody>
          <a:bodyPr/>
          <a:lstStyle/>
          <a:p>
            <a:endParaRPr kumimoji="0"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5/18/2014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5/18/2014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
        <p:nvSpPr>
          <p:cNvPr id="8" name="Footer Placeholder 7"/>
          <p:cNvSpPr>
            <a:spLocks noGrp="1"/>
          </p:cNvSpPr>
          <p:nvPr>
            <p:ph type="ftr" sz="quarter" idx="11"/>
          </p:nvPr>
        </p:nvSpPr>
        <p:spPr/>
        <p:txBody>
          <a:bodyPr/>
          <a:lstStyle/>
          <a:p>
            <a:endParaRPr kumimoji="0" lang="en-US"/>
          </a:p>
        </p:txBody>
      </p:sp>
      <p:sp>
        <p:nvSpPr>
          <p:cNvPr id="7" name="Date Placeholder 6"/>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5/18/2014</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5/18/2014</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5/18/2014</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pPr eaLnBrk="1" latinLnBrk="0" hangingPunct="1"/>
            <a:fld id="{B41ABA4E-CD72-497B-97AA-7213B3980F60}" type="datetimeFigureOut">
              <a:rPr lang="en-US" smtClean="0"/>
              <a:pPr eaLnBrk="1" latinLnBrk="0" hangingPunct="1"/>
              <a:t>5/18/2014</a:t>
            </a:fld>
            <a:endParaRPr lang="en-US"/>
          </a:p>
        </p:txBody>
      </p:sp>
      <p:sp>
        <p:nvSpPr>
          <p:cNvPr id="9" name="Slide Number Placeholder 8"/>
          <p:cNvSpPr>
            <a:spLocks noGrp="1"/>
          </p:cNvSpPr>
          <p:nvPr>
            <p:ph type="sldNum" sz="quarter" idx="15"/>
          </p:nvPr>
        </p:nvSpPr>
        <p:spPr/>
        <p:txBody>
          <a:bodyPr/>
          <a:lstStyle/>
          <a:p>
            <a:fld id="{D2E57653-3E58-4892-A7ED-712530ACC680}" type="slidenum">
              <a:rPr kumimoji="0" lang="en-US" smtClean="0"/>
              <a:pPr eaLnBrk="1" latinLnBrk="0" hangingPunct="1"/>
              <a:t>‹#›</a:t>
            </a:fld>
            <a:endParaRPr kumimoji="0" lang="en-US"/>
          </a:p>
        </p:txBody>
      </p:sp>
      <p:sp>
        <p:nvSpPr>
          <p:cNvPr id="10" name="Footer Placeholder 9"/>
          <p:cNvSpPr>
            <a:spLocks noGrp="1"/>
          </p:cNvSpPr>
          <p:nvPr>
            <p:ph type="ftr" sz="quarter" idx="16"/>
          </p:nvPr>
        </p:nvSpPr>
        <p:spPr/>
        <p:txBody>
          <a:bodyPr/>
          <a:lstStyle/>
          <a:p>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5/18/2014</a:t>
            </a:fld>
            <a:endParaRPr lang="en-US"/>
          </a:p>
        </p:txBody>
      </p:sp>
      <p:sp>
        <p:nvSpPr>
          <p:cNvPr id="9" name="Slide Number Placeholder 8"/>
          <p:cNvSpPr>
            <a:spLocks noGrp="1"/>
          </p:cNvSpPr>
          <p:nvPr>
            <p:ph type="sldNum" sz="quarter" idx="11"/>
          </p:nvPr>
        </p:nvSpPr>
        <p:spPr/>
        <p:txBody>
          <a:bodyPr/>
          <a:lstStyle/>
          <a:p>
            <a:fld id="{D2E57653-3E58-4892-A7ED-712530ACC680}" type="slidenum">
              <a:rPr kumimoji="0" lang="en-US" smtClean="0"/>
              <a:pPr eaLnBrk="1" latinLnBrk="0" hangingPunct="1"/>
              <a:t>‹#›</a:t>
            </a:fld>
            <a:endParaRPr kumimoji="0" lang="en-US"/>
          </a:p>
        </p:txBody>
      </p:sp>
      <p:sp>
        <p:nvSpPr>
          <p:cNvPr id="10" name="Footer Placeholder 9"/>
          <p:cNvSpPr>
            <a:spLocks noGrp="1"/>
          </p:cNvSpPr>
          <p:nvPr>
            <p:ph type="ftr" sz="quarter" idx="12"/>
          </p:nvPr>
        </p:nvSpPr>
        <p:spPr/>
        <p:txBody>
          <a:bodyPr/>
          <a:lstStyle/>
          <a:p>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pPr eaLnBrk="1" latinLnBrk="0" hangingPunct="1"/>
            <a:fld id="{B41ABA4E-CD72-497B-97AA-7213B3980F60}" type="datetimeFigureOut">
              <a:rPr lang="en-US" smtClean="0"/>
              <a:pPr eaLnBrk="1" latinLnBrk="0" hangingPunct="1"/>
              <a:t>5/18/2014</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kumimoji="0" lang="en-US"/>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D2E57653-3E58-4892-A7ED-712530ACC680}" type="slidenum">
              <a:rPr kumimoji="0" lang="en-US" smtClean="0"/>
              <a:pPr eaLnBrk="1" latinLnBrk="0" hangingPunct="1"/>
              <a:t>‹#›</a:t>
            </a:fld>
            <a:endParaRPr kumimoji="0"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Melanie A. Smith &amp; Nathan J. Walker</a:t>
            </a:r>
            <a:endParaRPr lang="en-US" dirty="0"/>
          </a:p>
        </p:txBody>
      </p:sp>
      <p:sp>
        <p:nvSpPr>
          <p:cNvPr id="3" name="Title 2"/>
          <p:cNvSpPr>
            <a:spLocks noGrp="1"/>
          </p:cNvSpPr>
          <p:nvPr>
            <p:ph type="ctrTitle"/>
          </p:nvPr>
        </p:nvSpPr>
        <p:spPr/>
        <p:txBody>
          <a:bodyPr/>
          <a:lstStyle/>
          <a:p>
            <a:r>
              <a:rPr lang="en-US" dirty="0" smtClean="0"/>
              <a:t>Using Spatial Climate Change Data to Assess Vulnerability across Alaska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4572000"/>
            <a:ext cx="2428875" cy="16669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24645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3312" y="462203"/>
            <a:ext cx="4343400" cy="2742045"/>
          </a:xfrm>
          <a:prstGeom prst="rect">
            <a:avLst/>
          </a:prstGeom>
          <a:ln>
            <a:noFill/>
          </a:ln>
          <a:effectLst>
            <a:outerShdw blurRad="190500" algn="tl" rotWithShape="0">
              <a:srgbClr val="000000">
                <a:alpha val="70000"/>
              </a:srgbClr>
            </a:outerShdw>
          </a:effectLst>
        </p:spPr>
      </p:pic>
      <p:sp>
        <p:nvSpPr>
          <p:cNvPr id="3" name="Title 2"/>
          <p:cNvSpPr>
            <a:spLocks noGrp="1"/>
          </p:cNvSpPr>
          <p:nvPr>
            <p:ph type="title"/>
          </p:nvPr>
        </p:nvSpPr>
        <p:spPr>
          <a:xfrm>
            <a:off x="4953000" y="381000"/>
            <a:ext cx="3886200" cy="990600"/>
          </a:xfrm>
        </p:spPr>
        <p:txBody>
          <a:bodyPr>
            <a:normAutofit/>
          </a:bodyPr>
          <a:lstStyle/>
          <a:p>
            <a:pPr algn="ctr"/>
            <a:r>
              <a:rPr lang="en-US" dirty="0" smtClean="0"/>
              <a:t>Methods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15" y="3586528"/>
            <a:ext cx="4343399" cy="2742045"/>
          </a:xfrm>
          <a:prstGeom prst="rect">
            <a:avLst/>
          </a:prstGeom>
          <a:ln>
            <a:noFill/>
          </a:ln>
          <a:effectLst>
            <a:outerShdw blurRad="190500" algn="tl" rotWithShape="0">
              <a:srgbClr val="000000">
                <a:alpha val="70000"/>
              </a:srgbClr>
            </a:outerShdw>
          </a:effectLst>
        </p:spPr>
      </p:pic>
      <p:sp>
        <p:nvSpPr>
          <p:cNvPr id="9" name="TextBox 8"/>
          <p:cNvSpPr txBox="1"/>
          <p:nvPr/>
        </p:nvSpPr>
        <p:spPr>
          <a:xfrm>
            <a:off x="5334000" y="1447800"/>
            <a:ext cx="3429000"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Mapped baseline </a:t>
            </a:r>
            <a:r>
              <a:rPr lang="en-US" sz="2000" dirty="0"/>
              <a:t>conditions </a:t>
            </a:r>
            <a:r>
              <a:rPr lang="en-US" sz="2000" dirty="0" smtClean="0"/>
              <a:t>(Time 1), as SD from the statewide mean</a:t>
            </a:r>
          </a:p>
          <a:p>
            <a:pPr marL="285750" indent="-285750">
              <a:buFont typeface="Arial" panose="020B0604020202020204" pitchFamily="34" charset="0"/>
              <a:buChar char="•"/>
            </a:pPr>
            <a:r>
              <a:rPr lang="en-US" sz="2000" dirty="0">
                <a:latin typeface="Cambria Math"/>
                <a:ea typeface="Cambria Math"/>
              </a:rPr>
              <a:t>µ = 966, 𝜎 = 1271</a:t>
            </a:r>
          </a:p>
          <a:p>
            <a:pPr marL="285750" indent="-285750">
              <a:buFont typeface="Arial" panose="020B0604020202020204" pitchFamily="34" charset="0"/>
              <a:buChar char="•"/>
            </a:pPr>
            <a:r>
              <a:rPr lang="en-US" sz="2000" dirty="0" smtClean="0"/>
              <a:t>This value represented “normal” conditions</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smtClean="0">
              <a:latin typeface="Cambria Math"/>
              <a:ea typeface="Cambria Math"/>
            </a:endParaRPr>
          </a:p>
          <a:p>
            <a:pPr marL="285750" indent="-285750">
              <a:buFont typeface="Arial" panose="020B0604020202020204" pitchFamily="34" charset="0"/>
              <a:buChar char="•"/>
            </a:pPr>
            <a:r>
              <a:rPr lang="en-US" sz="2000" dirty="0" smtClean="0"/>
              <a:t>Mapped future conditions (Time 2) as SD from the baseline mean/SD</a:t>
            </a:r>
          </a:p>
        </p:txBody>
      </p:sp>
      <p:sp>
        <p:nvSpPr>
          <p:cNvPr id="8" name="TextBox 7"/>
          <p:cNvSpPr txBox="1"/>
          <p:nvPr/>
        </p:nvSpPr>
        <p:spPr>
          <a:xfrm>
            <a:off x="1676400" y="2819400"/>
            <a:ext cx="3115322" cy="369332"/>
          </a:xfrm>
          <a:prstGeom prst="rect">
            <a:avLst/>
          </a:prstGeom>
          <a:noFill/>
        </p:spPr>
        <p:txBody>
          <a:bodyPr wrap="square" rtlCol="0">
            <a:spAutoFit/>
          </a:bodyPr>
          <a:lstStyle/>
          <a:p>
            <a:pPr algn="r"/>
            <a:r>
              <a:rPr lang="en-US" dirty="0" smtClean="0"/>
              <a:t>Precipitation </a:t>
            </a:r>
            <a:r>
              <a:rPr lang="en-US" dirty="0" smtClean="0">
                <a:latin typeface="Cambria Math"/>
                <a:ea typeface="Cambria Math"/>
              </a:rPr>
              <a:t>𝜎</a:t>
            </a:r>
            <a:r>
              <a:rPr lang="en-US" baseline="-25000" dirty="0" smtClean="0">
                <a:latin typeface="Cambria Math"/>
                <a:ea typeface="Cambria Math"/>
              </a:rPr>
              <a:t>T1</a:t>
            </a:r>
            <a:r>
              <a:rPr lang="en-US" baseline="-25000" dirty="0" smtClean="0"/>
              <a:t> (2010-2019)</a:t>
            </a:r>
          </a:p>
        </p:txBody>
      </p:sp>
      <p:sp>
        <p:nvSpPr>
          <p:cNvPr id="10" name="TextBox 9"/>
          <p:cNvSpPr txBox="1"/>
          <p:nvPr/>
        </p:nvSpPr>
        <p:spPr>
          <a:xfrm>
            <a:off x="1600200" y="5943600"/>
            <a:ext cx="3200400" cy="369332"/>
          </a:xfrm>
          <a:prstGeom prst="rect">
            <a:avLst/>
          </a:prstGeom>
          <a:noFill/>
        </p:spPr>
        <p:txBody>
          <a:bodyPr wrap="square" rtlCol="0">
            <a:spAutoFit/>
          </a:bodyPr>
          <a:lstStyle/>
          <a:p>
            <a:pPr algn="r"/>
            <a:r>
              <a:rPr lang="en-US" dirty="0" smtClean="0"/>
              <a:t>Precipitation </a:t>
            </a:r>
            <a:r>
              <a:rPr lang="en-US" dirty="0" smtClean="0">
                <a:latin typeface="Cambria Math"/>
                <a:ea typeface="Cambria Math"/>
              </a:rPr>
              <a:t>𝜎</a:t>
            </a:r>
            <a:r>
              <a:rPr lang="en-US" baseline="-25000" dirty="0" smtClean="0">
                <a:latin typeface="Cambria Math"/>
                <a:ea typeface="Cambria Math"/>
              </a:rPr>
              <a:t>T2</a:t>
            </a:r>
            <a:r>
              <a:rPr lang="en-US" baseline="-25000" dirty="0" smtClean="0"/>
              <a:t> (2090-2099)</a:t>
            </a:r>
          </a:p>
        </p:txBody>
      </p:sp>
    </p:spTree>
    <p:extLst>
      <p:ext uri="{BB962C8B-B14F-4D97-AF65-F5344CB8AC3E}">
        <p14:creationId xmlns:p14="http://schemas.microsoft.com/office/powerpoint/2010/main" val="38123846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381000"/>
            <a:ext cx="8534400" cy="990600"/>
          </a:xfrm>
        </p:spPr>
        <p:txBody>
          <a:bodyPr>
            <a:normAutofit/>
          </a:bodyPr>
          <a:lstStyle/>
          <a:p>
            <a:pPr algn="ctr"/>
            <a:r>
              <a:rPr lang="en-US" dirty="0" smtClean="0"/>
              <a:t>Methods</a:t>
            </a:r>
            <a:endParaRPr lang="en-US" dirty="0"/>
          </a:p>
        </p:txBody>
      </p:sp>
      <p:sp>
        <p:nvSpPr>
          <p:cNvPr id="9" name="TextBox 8"/>
          <p:cNvSpPr txBox="1"/>
          <p:nvPr/>
        </p:nvSpPr>
        <p:spPr>
          <a:xfrm>
            <a:off x="591105" y="1447800"/>
            <a:ext cx="8153400"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Simple math: Time 2 – Time 1</a:t>
            </a:r>
          </a:p>
          <a:p>
            <a:pPr marL="285750" indent="-285750">
              <a:buFont typeface="Arial" panose="020B0604020202020204" pitchFamily="34" charset="0"/>
              <a:buChar char="•"/>
            </a:pPr>
            <a:r>
              <a:rPr lang="en-US" dirty="0" smtClean="0"/>
              <a:t>Yields the change from the normal deviation from the statewide mean</a:t>
            </a:r>
          </a:p>
          <a:p>
            <a:pPr marL="285750" indent="-285750">
              <a:buFont typeface="Arial" panose="020B0604020202020204" pitchFamily="34" charset="0"/>
              <a:buChar char="•"/>
            </a:pPr>
            <a:r>
              <a:rPr lang="en-US" dirty="0" smtClean="0"/>
              <a:t>Deviations can be positive or negative</a:t>
            </a:r>
          </a:p>
          <a:p>
            <a:pPr marL="285750" indent="-285750">
              <a:buFont typeface="Arial" panose="020B0604020202020204" pitchFamily="34" charset="0"/>
              <a:buChar char="•"/>
            </a:pPr>
            <a:r>
              <a:rPr lang="en-US" dirty="0"/>
              <a:t>Absolute value of the change in standard deviation from Time 1 to Time </a:t>
            </a:r>
            <a:r>
              <a:rPr lang="en-US" dirty="0" smtClean="0"/>
              <a:t>2</a:t>
            </a:r>
          </a:p>
          <a:p>
            <a:pPr marL="285750" indent="-285750">
              <a:buFont typeface="Arial" panose="020B0604020202020204" pitchFamily="34" charset="0"/>
              <a:buChar char="•"/>
            </a:pPr>
            <a:endParaRPr lang="en-US"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0371" y="3352800"/>
            <a:ext cx="4345229" cy="2743200"/>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10" name="TextBox 9"/>
              <p:cNvSpPr txBox="1"/>
              <p:nvPr/>
            </p:nvSpPr>
            <p:spPr>
              <a:xfrm>
                <a:off x="3352800" y="5700775"/>
                <a:ext cx="3352800" cy="369332"/>
              </a:xfrm>
              <a:prstGeom prst="rect">
                <a:avLst/>
              </a:prstGeom>
              <a:noFill/>
            </p:spPr>
            <p:txBody>
              <a:bodyPr wrap="square" rtlCol="0">
                <a:spAutoFit/>
              </a:bodyPr>
              <a:lstStyle/>
              <a:p>
                <a:pPr algn="r"/>
                <a:r>
                  <a:rPr lang="en-US" b="0" dirty="0" smtClean="0"/>
                  <a:t>P</a:t>
                </a:r>
                <a14:m>
                  <m:oMath xmlns:m="http://schemas.openxmlformats.org/officeDocument/2006/math">
                    <m:r>
                      <m:rPr>
                        <m:sty m:val="p"/>
                      </m:rPr>
                      <a:rPr lang="en-US" b="0" i="0" smtClean="0">
                        <a:latin typeface="Cambria Math"/>
                      </a:rPr>
                      <m:t>recipitation</m:t>
                    </m:r>
                    <m:r>
                      <a:rPr lang="en-US" b="0" i="0" smtClean="0">
                        <a:latin typeface="Cambria Math"/>
                      </a:rPr>
                      <m:t>: </m:t>
                    </m:r>
                    <m:r>
                      <a:rPr lang="en-US" b="0" i="1" smtClean="0">
                        <a:latin typeface="Cambria Math"/>
                      </a:rPr>
                      <m:t>|</m:t>
                    </m:r>
                    <m:r>
                      <a:rPr lang="en-US" b="0" i="1" smtClean="0">
                        <a:latin typeface="Cambria Math"/>
                        <a:ea typeface="Cambria Math"/>
                      </a:rPr>
                      <m:t> </m:t>
                    </m:r>
                    <m:r>
                      <a:rPr lang="en-US" b="0" i="1" smtClean="0">
                        <a:latin typeface="Cambria Math"/>
                        <a:ea typeface="Cambria Math"/>
                      </a:rPr>
                      <m:t>𝜎</m:t>
                    </m:r>
                    <m:r>
                      <a:rPr lang="en-US" b="0" i="1" smtClean="0">
                        <a:latin typeface="Cambria Math"/>
                        <a:ea typeface="Cambria Math"/>
                      </a:rPr>
                      <m:t>𝑇</m:t>
                    </m:r>
                    <m:r>
                      <a:rPr lang="en-US" b="0" i="1" smtClean="0">
                        <a:latin typeface="Cambria Math"/>
                        <a:ea typeface="Cambria Math"/>
                      </a:rPr>
                      <m:t>2 − </m:t>
                    </m:r>
                    <m:r>
                      <a:rPr lang="en-US" i="1">
                        <a:latin typeface="Cambria Math"/>
                        <a:ea typeface="Cambria Math"/>
                      </a:rPr>
                      <m:t>𝜎</m:t>
                    </m:r>
                    <m:r>
                      <a:rPr lang="en-US" b="0" i="1" smtClean="0">
                        <a:latin typeface="Cambria Math"/>
                        <a:ea typeface="Cambria Math"/>
                      </a:rPr>
                      <m:t>𝑇</m:t>
                    </m:r>
                    <m:r>
                      <a:rPr lang="en-US" b="0" i="1" smtClean="0">
                        <a:latin typeface="Cambria Math"/>
                        <a:ea typeface="Cambria Math"/>
                      </a:rPr>
                      <m:t>1</m:t>
                    </m:r>
                  </m:oMath>
                </a14:m>
                <a:r>
                  <a:rPr lang="en-US" dirty="0" smtClean="0"/>
                  <a:t>|</a:t>
                </a:r>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352800" y="5700775"/>
                <a:ext cx="3352800" cy="369332"/>
              </a:xfrm>
              <a:prstGeom prst="rect">
                <a:avLst/>
              </a:prstGeom>
              <a:blipFill rotWithShape="1">
                <a:blip r:embed="rId3"/>
                <a:stretch>
                  <a:fillRect t="-8197" r="-1455" b="-24590"/>
                </a:stretch>
              </a:blipFill>
            </p:spPr>
            <p:txBody>
              <a:bodyPr/>
              <a:lstStyle/>
              <a:p>
                <a:r>
                  <a:rPr lang="en-US">
                    <a:noFill/>
                  </a:rPr>
                  <a:t> </a:t>
                </a:r>
              </a:p>
            </p:txBody>
          </p:sp>
        </mc:Fallback>
      </mc:AlternateContent>
    </p:spTree>
    <p:extLst>
      <p:ext uri="{BB962C8B-B14F-4D97-AF65-F5344CB8AC3E}">
        <p14:creationId xmlns:p14="http://schemas.microsoft.com/office/powerpoint/2010/main" val="20039072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dirty="0" smtClean="0"/>
              <a:t>Results</a:t>
            </a:r>
            <a:endParaRPr lang="en-US" dirty="0"/>
          </a:p>
        </p:txBody>
      </p:sp>
      <p:sp>
        <p:nvSpPr>
          <p:cNvPr id="16" name="Rectangle 15"/>
          <p:cNvSpPr/>
          <p:nvPr/>
        </p:nvSpPr>
        <p:spPr>
          <a:xfrm>
            <a:off x="1203837" y="6019800"/>
            <a:ext cx="4130163" cy="276999"/>
          </a:xfrm>
          <a:prstGeom prst="rect">
            <a:avLst/>
          </a:prstGeom>
        </p:spPr>
        <p:txBody>
          <a:bodyPr wrap="square">
            <a:spAutoFit/>
          </a:bodyPr>
          <a:lstStyle/>
          <a:p>
            <a:r>
              <a:rPr lang="en-US" sz="1200" dirty="0" smtClean="0"/>
              <a:t>Image: </a:t>
            </a:r>
            <a:r>
              <a:rPr lang="en-US" sz="1200" dirty="0" smtClean="0"/>
              <a:t>John Schoen</a:t>
            </a:r>
            <a:endParaRPr lang="en-US" sz="12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46857" y="1619542"/>
            <a:ext cx="6601741" cy="436462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0383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493982"/>
            <a:ext cx="7772400" cy="4906817"/>
          </a:xfrm>
          <a:prstGeom prst="rect">
            <a:avLst/>
          </a:prstGeom>
          <a:ln>
            <a:noFill/>
          </a:ln>
          <a:effectLst>
            <a:outerShdw blurRad="190500" algn="tl" rotWithShape="0">
              <a:srgbClr val="000000">
                <a:alpha val="70000"/>
              </a:srgbClr>
            </a:outerShdw>
          </a:effectLst>
        </p:spPr>
      </p:pic>
      <p:sp>
        <p:nvSpPr>
          <p:cNvPr id="3" name="Title 2"/>
          <p:cNvSpPr>
            <a:spLocks noGrp="1"/>
          </p:cNvSpPr>
          <p:nvPr>
            <p:ph type="title"/>
          </p:nvPr>
        </p:nvSpPr>
        <p:spPr>
          <a:xfrm>
            <a:off x="457200" y="76200"/>
            <a:ext cx="8229600" cy="1219200"/>
          </a:xfrm>
        </p:spPr>
        <p:txBody>
          <a:bodyPr>
            <a:normAutofit/>
          </a:bodyPr>
          <a:lstStyle/>
          <a:p>
            <a:pPr algn="ctr"/>
            <a:r>
              <a:rPr lang="en-US" sz="4800" dirty="0" smtClean="0"/>
              <a:t>∆ Precipitation</a:t>
            </a:r>
            <a:endParaRPr lang="en-US" sz="4800" dirty="0"/>
          </a:p>
        </p:txBody>
      </p:sp>
      <mc:AlternateContent xmlns:mc="http://schemas.openxmlformats.org/markup-compatibility/2006" xmlns:a14="http://schemas.microsoft.com/office/drawing/2010/main">
        <mc:Choice Requires="a14">
          <p:sp>
            <p:nvSpPr>
              <p:cNvPr id="5" name="TextBox 4"/>
              <p:cNvSpPr txBox="1"/>
              <p:nvPr/>
            </p:nvSpPr>
            <p:spPr>
              <a:xfrm>
                <a:off x="5105400" y="6019800"/>
                <a:ext cx="3352800" cy="369332"/>
              </a:xfrm>
              <a:prstGeom prst="rect">
                <a:avLst/>
              </a:prstGeom>
              <a:noFill/>
            </p:spPr>
            <p:txBody>
              <a:bodyPr wrap="square" rtlCol="0">
                <a:spAutoFit/>
              </a:bodyPr>
              <a:lstStyle/>
              <a:p>
                <a:pPr algn="r"/>
                <a:r>
                  <a:rPr lang="en-US" b="0" dirty="0" smtClean="0"/>
                  <a:t>P</a:t>
                </a:r>
                <a14:m>
                  <m:oMath xmlns:m="http://schemas.openxmlformats.org/officeDocument/2006/math">
                    <m:r>
                      <m:rPr>
                        <m:sty m:val="p"/>
                      </m:rPr>
                      <a:rPr lang="en-US" b="0" i="0" smtClean="0">
                        <a:latin typeface="Cambria Math"/>
                      </a:rPr>
                      <m:t>recipitation</m:t>
                    </m:r>
                    <m:r>
                      <a:rPr lang="en-US" b="0" i="0" smtClean="0">
                        <a:latin typeface="Cambria Math"/>
                      </a:rPr>
                      <m:t>: </m:t>
                    </m:r>
                    <m:r>
                      <a:rPr lang="en-US" b="0" i="1" smtClean="0">
                        <a:latin typeface="Cambria Math"/>
                      </a:rPr>
                      <m:t>|</m:t>
                    </m:r>
                    <m:r>
                      <a:rPr lang="en-US" b="0" i="1" smtClean="0">
                        <a:latin typeface="Cambria Math"/>
                        <a:ea typeface="Cambria Math"/>
                      </a:rPr>
                      <m:t> </m:t>
                    </m:r>
                    <m:r>
                      <a:rPr lang="en-US" b="0" i="1" smtClean="0">
                        <a:latin typeface="Cambria Math"/>
                        <a:ea typeface="Cambria Math"/>
                      </a:rPr>
                      <m:t>𝜎</m:t>
                    </m:r>
                    <m:r>
                      <a:rPr lang="en-US" b="0" i="1" smtClean="0">
                        <a:latin typeface="Cambria Math"/>
                        <a:ea typeface="Cambria Math"/>
                      </a:rPr>
                      <m:t>𝑇</m:t>
                    </m:r>
                    <m:r>
                      <a:rPr lang="en-US" b="0" i="1" smtClean="0">
                        <a:latin typeface="Cambria Math"/>
                        <a:ea typeface="Cambria Math"/>
                      </a:rPr>
                      <m:t>2 −</m:t>
                    </m:r>
                    <m:r>
                      <a:rPr lang="en-US" i="1">
                        <a:latin typeface="Cambria Math"/>
                        <a:ea typeface="Cambria Math"/>
                      </a:rPr>
                      <m:t>𝜎</m:t>
                    </m:r>
                    <m:r>
                      <a:rPr lang="en-US" b="0" i="1" smtClean="0">
                        <a:latin typeface="Cambria Math"/>
                        <a:ea typeface="Cambria Math"/>
                      </a:rPr>
                      <m:t>𝑇</m:t>
                    </m:r>
                    <m:r>
                      <a:rPr lang="en-US" b="0" i="1" smtClean="0">
                        <a:latin typeface="Cambria Math"/>
                        <a:ea typeface="Cambria Math"/>
                      </a:rPr>
                      <m:t>1</m:t>
                    </m:r>
                  </m:oMath>
                </a14:m>
                <a:r>
                  <a:rPr lang="en-US" dirty="0" smtClean="0"/>
                  <a:t>|</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105400" y="6019800"/>
                <a:ext cx="3352800" cy="369332"/>
              </a:xfrm>
              <a:prstGeom prst="rect">
                <a:avLst/>
              </a:prstGeom>
              <a:blipFill rotWithShape="1">
                <a:blip r:embed="rId3"/>
                <a:stretch>
                  <a:fillRect t="-8333" r="-1455" b="-25000"/>
                </a:stretch>
              </a:blipFill>
            </p:spPr>
            <p:txBody>
              <a:bodyPr/>
              <a:lstStyle/>
              <a:p>
                <a:r>
                  <a:rPr lang="en-US">
                    <a:noFill/>
                  </a:rPr>
                  <a:t> </a:t>
                </a:r>
              </a:p>
            </p:txBody>
          </p:sp>
        </mc:Fallback>
      </mc:AlternateContent>
    </p:spTree>
    <p:extLst>
      <p:ext uri="{BB962C8B-B14F-4D97-AF65-F5344CB8AC3E}">
        <p14:creationId xmlns:p14="http://schemas.microsoft.com/office/powerpoint/2010/main" val="3997675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2" y="1493982"/>
            <a:ext cx="7772396" cy="4906816"/>
          </a:xfrm>
          <a:prstGeom prst="rect">
            <a:avLst/>
          </a:prstGeom>
          <a:ln>
            <a:noFill/>
          </a:ln>
          <a:effectLst>
            <a:outerShdw blurRad="190500" algn="tl" rotWithShape="0">
              <a:srgbClr val="000000">
                <a:alpha val="70000"/>
              </a:srgbClr>
            </a:outerShdw>
          </a:effectLst>
        </p:spPr>
      </p:pic>
      <p:sp>
        <p:nvSpPr>
          <p:cNvPr id="3" name="Title 2"/>
          <p:cNvSpPr>
            <a:spLocks noGrp="1"/>
          </p:cNvSpPr>
          <p:nvPr>
            <p:ph type="title"/>
          </p:nvPr>
        </p:nvSpPr>
        <p:spPr>
          <a:xfrm>
            <a:off x="457200" y="76200"/>
            <a:ext cx="8229600" cy="1219200"/>
          </a:xfrm>
        </p:spPr>
        <p:txBody>
          <a:bodyPr>
            <a:normAutofit/>
          </a:bodyPr>
          <a:lstStyle/>
          <a:p>
            <a:pPr algn="ctr"/>
            <a:r>
              <a:rPr lang="en-US" sz="4800" dirty="0"/>
              <a:t>∆ </a:t>
            </a:r>
            <a:r>
              <a:rPr lang="en-US" sz="4800" dirty="0" smtClean="0"/>
              <a:t>Temperature</a:t>
            </a:r>
            <a:endParaRPr lang="en-US" sz="4800" dirty="0"/>
          </a:p>
        </p:txBody>
      </p:sp>
      <mc:AlternateContent xmlns:mc="http://schemas.openxmlformats.org/markup-compatibility/2006" xmlns:a14="http://schemas.microsoft.com/office/drawing/2010/main">
        <mc:Choice Requires="a14">
          <p:sp>
            <p:nvSpPr>
              <p:cNvPr id="5" name="TextBox 4"/>
              <p:cNvSpPr txBox="1"/>
              <p:nvPr/>
            </p:nvSpPr>
            <p:spPr>
              <a:xfrm>
                <a:off x="3429000" y="6019800"/>
                <a:ext cx="5029200" cy="369332"/>
              </a:xfrm>
              <a:prstGeom prst="rect">
                <a:avLst/>
              </a:prstGeom>
              <a:noFill/>
            </p:spPr>
            <p:txBody>
              <a:bodyPr wrap="square" rtlCol="0">
                <a:spAutoFit/>
              </a:bodyPr>
              <a:lstStyle/>
              <a:p>
                <a:pPr algn="r"/>
                <a:r>
                  <a:rPr lang="en-US" dirty="0" smtClean="0"/>
                  <a:t>Temperature at surface</a:t>
                </a:r>
                <a14:m>
                  <m:oMath xmlns:m="http://schemas.openxmlformats.org/officeDocument/2006/math">
                    <m:r>
                      <a:rPr lang="en-US" b="0" i="1" smtClean="0">
                        <a:latin typeface="Cambria Math"/>
                      </a:rPr>
                      <m:t>: |</m:t>
                    </m:r>
                    <m:r>
                      <a:rPr lang="en-US" b="0" i="1" smtClean="0">
                        <a:latin typeface="Cambria Math"/>
                        <a:ea typeface="Cambria Math"/>
                      </a:rPr>
                      <m:t> </m:t>
                    </m:r>
                    <m:r>
                      <a:rPr lang="en-US" b="0" i="1" smtClean="0">
                        <a:latin typeface="Cambria Math"/>
                        <a:ea typeface="Cambria Math"/>
                      </a:rPr>
                      <m:t>𝜎</m:t>
                    </m:r>
                    <m:r>
                      <a:rPr lang="en-US" b="0" i="1" smtClean="0">
                        <a:latin typeface="Cambria Math"/>
                        <a:ea typeface="Cambria Math"/>
                      </a:rPr>
                      <m:t>𝑇</m:t>
                    </m:r>
                    <m:r>
                      <a:rPr lang="en-US" b="0" i="1" smtClean="0">
                        <a:latin typeface="Cambria Math"/>
                        <a:ea typeface="Cambria Math"/>
                      </a:rPr>
                      <m:t>2 −</m:t>
                    </m:r>
                    <m:r>
                      <a:rPr lang="en-US" i="1">
                        <a:latin typeface="Cambria Math"/>
                        <a:ea typeface="Cambria Math"/>
                      </a:rPr>
                      <m:t>𝜎</m:t>
                    </m:r>
                    <m:r>
                      <a:rPr lang="en-US" b="0" i="1" smtClean="0">
                        <a:latin typeface="Cambria Math"/>
                        <a:ea typeface="Cambria Math"/>
                      </a:rPr>
                      <m:t>𝑇</m:t>
                    </m:r>
                    <m:r>
                      <a:rPr lang="en-US" b="0" i="1" smtClean="0">
                        <a:latin typeface="Cambria Math"/>
                        <a:ea typeface="Cambria Math"/>
                      </a:rPr>
                      <m:t>1</m:t>
                    </m:r>
                  </m:oMath>
                </a14:m>
                <a:r>
                  <a:rPr lang="en-US" dirty="0" smtClean="0"/>
                  <a:t>|</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429000" y="6019800"/>
                <a:ext cx="5029200" cy="369332"/>
              </a:xfrm>
              <a:prstGeom prst="rect">
                <a:avLst/>
              </a:prstGeom>
              <a:blipFill rotWithShape="1">
                <a:blip r:embed="rId3"/>
                <a:stretch>
                  <a:fillRect t="-8333" r="-970" b="-25000"/>
                </a:stretch>
              </a:blipFill>
            </p:spPr>
            <p:txBody>
              <a:bodyPr/>
              <a:lstStyle/>
              <a:p>
                <a:r>
                  <a:rPr lang="en-US">
                    <a:noFill/>
                  </a:rPr>
                  <a:t> </a:t>
                </a:r>
              </a:p>
            </p:txBody>
          </p:sp>
        </mc:Fallback>
      </mc:AlternateContent>
    </p:spTree>
    <p:extLst>
      <p:ext uri="{BB962C8B-B14F-4D97-AF65-F5344CB8AC3E}">
        <p14:creationId xmlns:p14="http://schemas.microsoft.com/office/powerpoint/2010/main" val="780532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1493982"/>
            <a:ext cx="7772398" cy="4906816"/>
          </a:xfrm>
          <a:prstGeom prst="rect">
            <a:avLst/>
          </a:prstGeom>
          <a:ln>
            <a:noFill/>
          </a:ln>
          <a:effectLst>
            <a:outerShdw blurRad="190500" algn="tl" rotWithShape="0">
              <a:srgbClr val="000000">
                <a:alpha val="70000"/>
              </a:srgbClr>
            </a:outerShdw>
          </a:effectLst>
        </p:spPr>
      </p:pic>
      <p:sp>
        <p:nvSpPr>
          <p:cNvPr id="3" name="Title 2"/>
          <p:cNvSpPr>
            <a:spLocks noGrp="1"/>
          </p:cNvSpPr>
          <p:nvPr>
            <p:ph type="title"/>
          </p:nvPr>
        </p:nvSpPr>
        <p:spPr>
          <a:xfrm>
            <a:off x="457200" y="76200"/>
            <a:ext cx="8229600" cy="1219200"/>
          </a:xfrm>
        </p:spPr>
        <p:txBody>
          <a:bodyPr>
            <a:normAutofit/>
          </a:bodyPr>
          <a:lstStyle/>
          <a:p>
            <a:pPr algn="ctr"/>
            <a:r>
              <a:rPr lang="en-US" sz="4800" dirty="0" smtClean="0"/>
              <a:t>∆ Snow Fraction</a:t>
            </a:r>
            <a:endParaRPr lang="en-US" sz="4800" dirty="0"/>
          </a:p>
        </p:txBody>
      </p:sp>
      <mc:AlternateContent xmlns:mc="http://schemas.openxmlformats.org/markup-compatibility/2006" xmlns:a14="http://schemas.microsoft.com/office/drawing/2010/main">
        <mc:Choice Requires="a14">
          <p:sp>
            <p:nvSpPr>
              <p:cNvPr id="5" name="TextBox 4"/>
              <p:cNvSpPr txBox="1"/>
              <p:nvPr/>
            </p:nvSpPr>
            <p:spPr>
              <a:xfrm>
                <a:off x="3429000" y="6019800"/>
                <a:ext cx="5029200" cy="369332"/>
              </a:xfrm>
              <a:prstGeom prst="rect">
                <a:avLst/>
              </a:prstGeom>
              <a:noFill/>
            </p:spPr>
            <p:txBody>
              <a:bodyPr wrap="square" rtlCol="0">
                <a:spAutoFit/>
              </a:bodyPr>
              <a:lstStyle/>
              <a:p>
                <a:pPr algn="r"/>
                <a:r>
                  <a:rPr lang="en-US" dirty="0"/>
                  <a:t>F</a:t>
                </a:r>
                <a:r>
                  <a:rPr lang="en-US" dirty="0" smtClean="0"/>
                  <a:t>raction precip falling as snow</a:t>
                </a:r>
                <a14:m>
                  <m:oMath xmlns:m="http://schemas.openxmlformats.org/officeDocument/2006/math">
                    <m:r>
                      <a:rPr lang="en-US" b="0" i="1" smtClean="0">
                        <a:latin typeface="Cambria Math"/>
                      </a:rPr>
                      <m:t>: |</m:t>
                    </m:r>
                    <m:r>
                      <a:rPr lang="en-US" b="0" i="1" smtClean="0">
                        <a:latin typeface="Cambria Math"/>
                        <a:ea typeface="Cambria Math"/>
                      </a:rPr>
                      <m:t> </m:t>
                    </m:r>
                    <m:r>
                      <a:rPr lang="en-US" b="0" i="1" smtClean="0">
                        <a:latin typeface="Cambria Math"/>
                        <a:ea typeface="Cambria Math"/>
                      </a:rPr>
                      <m:t>𝜎</m:t>
                    </m:r>
                    <m:r>
                      <a:rPr lang="en-US" b="0" i="1" smtClean="0">
                        <a:latin typeface="Cambria Math"/>
                        <a:ea typeface="Cambria Math"/>
                      </a:rPr>
                      <m:t>𝑇</m:t>
                    </m:r>
                    <m:r>
                      <a:rPr lang="en-US" b="0" i="1" smtClean="0">
                        <a:latin typeface="Cambria Math"/>
                        <a:ea typeface="Cambria Math"/>
                      </a:rPr>
                      <m:t>2−</m:t>
                    </m:r>
                    <m:r>
                      <a:rPr lang="en-US" i="1">
                        <a:latin typeface="Cambria Math"/>
                        <a:ea typeface="Cambria Math"/>
                      </a:rPr>
                      <m:t>𝜎</m:t>
                    </m:r>
                    <m:r>
                      <a:rPr lang="en-US" b="0" i="1" smtClean="0">
                        <a:latin typeface="Cambria Math"/>
                        <a:ea typeface="Cambria Math"/>
                      </a:rPr>
                      <m:t>𝑇</m:t>
                    </m:r>
                    <m:r>
                      <a:rPr lang="en-US" b="0" i="1" smtClean="0">
                        <a:latin typeface="Cambria Math"/>
                        <a:ea typeface="Cambria Math"/>
                      </a:rPr>
                      <m:t>1</m:t>
                    </m:r>
                  </m:oMath>
                </a14:m>
                <a:r>
                  <a:rPr lang="en-US" dirty="0" smtClean="0"/>
                  <a:t>|</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429000" y="6019800"/>
                <a:ext cx="5029200" cy="369332"/>
              </a:xfrm>
              <a:prstGeom prst="rect">
                <a:avLst/>
              </a:prstGeom>
              <a:blipFill rotWithShape="1">
                <a:blip r:embed="rId3"/>
                <a:stretch>
                  <a:fillRect t="-8333" r="-970" b="-25000"/>
                </a:stretch>
              </a:blipFill>
            </p:spPr>
            <p:txBody>
              <a:bodyPr/>
              <a:lstStyle/>
              <a:p>
                <a:r>
                  <a:rPr lang="en-US">
                    <a:noFill/>
                  </a:rPr>
                  <a:t> </a:t>
                </a:r>
              </a:p>
            </p:txBody>
          </p:sp>
        </mc:Fallback>
      </mc:AlternateContent>
    </p:spTree>
    <p:extLst>
      <p:ext uri="{BB962C8B-B14F-4D97-AF65-F5344CB8AC3E}">
        <p14:creationId xmlns:p14="http://schemas.microsoft.com/office/powerpoint/2010/main" val="33310149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2" y="1493982"/>
            <a:ext cx="7772396" cy="4906816"/>
          </a:xfrm>
          <a:prstGeom prst="rect">
            <a:avLst/>
          </a:prstGeom>
          <a:ln>
            <a:noFill/>
          </a:ln>
          <a:effectLst>
            <a:outerShdw blurRad="190500" algn="tl" rotWithShape="0">
              <a:srgbClr val="000000">
                <a:alpha val="70000"/>
              </a:srgbClr>
            </a:outerShdw>
          </a:effectLst>
        </p:spPr>
      </p:pic>
      <p:sp>
        <p:nvSpPr>
          <p:cNvPr id="3" name="Title 2"/>
          <p:cNvSpPr>
            <a:spLocks noGrp="1"/>
          </p:cNvSpPr>
          <p:nvPr>
            <p:ph type="title"/>
          </p:nvPr>
        </p:nvSpPr>
        <p:spPr>
          <a:xfrm>
            <a:off x="457200" y="76200"/>
            <a:ext cx="8229600" cy="1219200"/>
          </a:xfrm>
        </p:spPr>
        <p:txBody>
          <a:bodyPr>
            <a:normAutofit/>
          </a:bodyPr>
          <a:lstStyle/>
          <a:p>
            <a:pPr algn="ctr"/>
            <a:r>
              <a:rPr lang="en-US" sz="4800" dirty="0" smtClean="0"/>
              <a:t>∆ Active Layer</a:t>
            </a:r>
            <a:endParaRPr lang="en-US" sz="4800" dirty="0"/>
          </a:p>
        </p:txBody>
      </p:sp>
      <mc:AlternateContent xmlns:mc="http://schemas.openxmlformats.org/markup-compatibility/2006" xmlns:a14="http://schemas.microsoft.com/office/drawing/2010/main">
        <mc:Choice Requires="a14">
          <p:sp>
            <p:nvSpPr>
              <p:cNvPr id="5" name="TextBox 4"/>
              <p:cNvSpPr txBox="1"/>
              <p:nvPr/>
            </p:nvSpPr>
            <p:spPr>
              <a:xfrm>
                <a:off x="3429000" y="6019800"/>
                <a:ext cx="5029200" cy="369332"/>
              </a:xfrm>
              <a:prstGeom prst="rect">
                <a:avLst/>
              </a:prstGeom>
              <a:noFill/>
            </p:spPr>
            <p:txBody>
              <a:bodyPr wrap="square" rtlCol="0">
                <a:spAutoFit/>
              </a:bodyPr>
              <a:lstStyle/>
              <a:p>
                <a:pPr algn="r"/>
                <a:r>
                  <a:rPr lang="en-US" dirty="0" smtClean="0"/>
                  <a:t>Active layer thickness</a:t>
                </a:r>
                <a14:m>
                  <m:oMath xmlns:m="http://schemas.openxmlformats.org/officeDocument/2006/math">
                    <m:r>
                      <a:rPr lang="en-US" b="0" i="1" smtClean="0">
                        <a:latin typeface="Cambria Math"/>
                      </a:rPr>
                      <m:t>: |</m:t>
                    </m:r>
                    <m:r>
                      <a:rPr lang="en-US" b="0" i="1" smtClean="0">
                        <a:latin typeface="Cambria Math"/>
                        <a:ea typeface="Cambria Math"/>
                      </a:rPr>
                      <m:t> </m:t>
                    </m:r>
                    <m:r>
                      <a:rPr lang="en-US" b="0" i="1" smtClean="0">
                        <a:latin typeface="Cambria Math"/>
                        <a:ea typeface="Cambria Math"/>
                      </a:rPr>
                      <m:t>𝜎</m:t>
                    </m:r>
                    <m:r>
                      <a:rPr lang="en-US" b="0" i="1" smtClean="0">
                        <a:latin typeface="Cambria Math"/>
                        <a:ea typeface="Cambria Math"/>
                      </a:rPr>
                      <m:t>𝑇</m:t>
                    </m:r>
                    <m:r>
                      <a:rPr lang="en-US" b="0" i="1" smtClean="0">
                        <a:latin typeface="Cambria Math"/>
                        <a:ea typeface="Cambria Math"/>
                      </a:rPr>
                      <m:t>2−</m:t>
                    </m:r>
                    <m:r>
                      <a:rPr lang="en-US" i="1">
                        <a:latin typeface="Cambria Math"/>
                        <a:ea typeface="Cambria Math"/>
                      </a:rPr>
                      <m:t>𝜎</m:t>
                    </m:r>
                    <m:r>
                      <a:rPr lang="en-US" b="0" i="1" smtClean="0">
                        <a:latin typeface="Cambria Math"/>
                        <a:ea typeface="Cambria Math"/>
                      </a:rPr>
                      <m:t>𝑇</m:t>
                    </m:r>
                    <m:r>
                      <a:rPr lang="en-US" b="0" i="1" smtClean="0">
                        <a:latin typeface="Cambria Math"/>
                        <a:ea typeface="Cambria Math"/>
                      </a:rPr>
                      <m:t>1</m:t>
                    </m:r>
                  </m:oMath>
                </a14:m>
                <a:r>
                  <a:rPr lang="en-US" dirty="0" smtClean="0"/>
                  <a:t>|</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429000" y="6019800"/>
                <a:ext cx="5029200" cy="369332"/>
              </a:xfrm>
              <a:prstGeom prst="rect">
                <a:avLst/>
              </a:prstGeom>
              <a:blipFill rotWithShape="1">
                <a:blip r:embed="rId3"/>
                <a:stretch>
                  <a:fillRect t="-8333" r="-970" b="-25000"/>
                </a:stretch>
              </a:blipFill>
            </p:spPr>
            <p:txBody>
              <a:bodyPr/>
              <a:lstStyle/>
              <a:p>
                <a:r>
                  <a:rPr lang="en-US">
                    <a:noFill/>
                  </a:rPr>
                  <a:t> </a:t>
                </a:r>
              </a:p>
            </p:txBody>
          </p:sp>
        </mc:Fallback>
      </mc:AlternateContent>
    </p:spTree>
    <p:extLst>
      <p:ext uri="{BB962C8B-B14F-4D97-AF65-F5344CB8AC3E}">
        <p14:creationId xmlns:p14="http://schemas.microsoft.com/office/powerpoint/2010/main" val="7805326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2" y="1493982"/>
            <a:ext cx="7772396" cy="4906816"/>
          </a:xfrm>
          <a:prstGeom prst="rect">
            <a:avLst/>
          </a:prstGeom>
          <a:ln>
            <a:noFill/>
          </a:ln>
          <a:effectLst>
            <a:outerShdw blurRad="190500" algn="tl" rotWithShape="0">
              <a:srgbClr val="000000">
                <a:alpha val="70000"/>
              </a:srgbClr>
            </a:outerShdw>
          </a:effectLst>
        </p:spPr>
      </p:pic>
      <p:sp>
        <p:nvSpPr>
          <p:cNvPr id="3" name="Title 2"/>
          <p:cNvSpPr>
            <a:spLocks noGrp="1"/>
          </p:cNvSpPr>
          <p:nvPr>
            <p:ph type="title"/>
          </p:nvPr>
        </p:nvSpPr>
        <p:spPr>
          <a:xfrm>
            <a:off x="457200" y="76200"/>
            <a:ext cx="8229600" cy="1219200"/>
          </a:xfrm>
        </p:spPr>
        <p:txBody>
          <a:bodyPr>
            <a:normAutofit/>
          </a:bodyPr>
          <a:lstStyle/>
          <a:p>
            <a:pPr algn="ctr"/>
            <a:r>
              <a:rPr lang="en-US" sz="4800" dirty="0" smtClean="0"/>
              <a:t>∆ Growing Season</a:t>
            </a:r>
            <a:endParaRPr lang="en-US" sz="4800" dirty="0"/>
          </a:p>
        </p:txBody>
      </p:sp>
      <mc:AlternateContent xmlns:mc="http://schemas.openxmlformats.org/markup-compatibility/2006" xmlns:a14="http://schemas.microsoft.com/office/drawing/2010/main">
        <mc:Choice Requires="a14">
          <p:sp>
            <p:nvSpPr>
              <p:cNvPr id="5" name="TextBox 4"/>
              <p:cNvSpPr txBox="1"/>
              <p:nvPr/>
            </p:nvSpPr>
            <p:spPr>
              <a:xfrm>
                <a:off x="3429000" y="6019800"/>
                <a:ext cx="5029200" cy="369332"/>
              </a:xfrm>
              <a:prstGeom prst="rect">
                <a:avLst/>
              </a:prstGeom>
              <a:noFill/>
            </p:spPr>
            <p:txBody>
              <a:bodyPr wrap="square" rtlCol="0">
                <a:spAutoFit/>
              </a:bodyPr>
              <a:lstStyle/>
              <a:p>
                <a:pPr algn="r"/>
                <a:r>
                  <a:rPr lang="en-US" dirty="0" smtClean="0"/>
                  <a:t>Length of growing season</a:t>
                </a:r>
                <a14:m>
                  <m:oMath xmlns:m="http://schemas.openxmlformats.org/officeDocument/2006/math">
                    <m:r>
                      <a:rPr lang="en-US" b="0" i="1" smtClean="0">
                        <a:latin typeface="Cambria Math"/>
                      </a:rPr>
                      <m:t>: |</m:t>
                    </m:r>
                    <m:r>
                      <a:rPr lang="en-US" b="0" i="1" smtClean="0">
                        <a:latin typeface="Cambria Math"/>
                        <a:ea typeface="Cambria Math"/>
                      </a:rPr>
                      <m:t> </m:t>
                    </m:r>
                    <m:r>
                      <a:rPr lang="en-US" b="0" i="1" smtClean="0">
                        <a:latin typeface="Cambria Math"/>
                        <a:ea typeface="Cambria Math"/>
                      </a:rPr>
                      <m:t>𝜎</m:t>
                    </m:r>
                    <m:r>
                      <a:rPr lang="en-US" b="0" i="1" smtClean="0">
                        <a:latin typeface="Cambria Math"/>
                        <a:ea typeface="Cambria Math"/>
                      </a:rPr>
                      <m:t>𝑇</m:t>
                    </m:r>
                    <m:r>
                      <a:rPr lang="en-US" b="0" i="1" smtClean="0">
                        <a:latin typeface="Cambria Math"/>
                        <a:ea typeface="Cambria Math"/>
                      </a:rPr>
                      <m:t>2−</m:t>
                    </m:r>
                    <m:r>
                      <a:rPr lang="en-US" i="1">
                        <a:latin typeface="Cambria Math"/>
                        <a:ea typeface="Cambria Math"/>
                      </a:rPr>
                      <m:t>𝜎</m:t>
                    </m:r>
                    <m:r>
                      <a:rPr lang="en-US" b="0" i="1" smtClean="0">
                        <a:latin typeface="Cambria Math"/>
                        <a:ea typeface="Cambria Math"/>
                      </a:rPr>
                      <m:t>𝑇</m:t>
                    </m:r>
                    <m:r>
                      <a:rPr lang="en-US" b="0" i="1" smtClean="0">
                        <a:latin typeface="Cambria Math"/>
                        <a:ea typeface="Cambria Math"/>
                      </a:rPr>
                      <m:t>1</m:t>
                    </m:r>
                  </m:oMath>
                </a14:m>
                <a:r>
                  <a:rPr lang="en-US" dirty="0" smtClean="0"/>
                  <a:t>|</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429000" y="6019800"/>
                <a:ext cx="5029200" cy="369332"/>
              </a:xfrm>
              <a:prstGeom prst="rect">
                <a:avLst/>
              </a:prstGeom>
              <a:blipFill rotWithShape="1">
                <a:blip r:embed="rId3"/>
                <a:stretch>
                  <a:fillRect t="-8333" r="-970" b="-25000"/>
                </a:stretch>
              </a:blipFill>
            </p:spPr>
            <p:txBody>
              <a:bodyPr/>
              <a:lstStyle/>
              <a:p>
                <a:r>
                  <a:rPr lang="en-US">
                    <a:noFill/>
                  </a:rPr>
                  <a:t> </a:t>
                </a:r>
              </a:p>
            </p:txBody>
          </p:sp>
        </mc:Fallback>
      </mc:AlternateContent>
    </p:spTree>
    <p:extLst>
      <p:ext uri="{BB962C8B-B14F-4D97-AF65-F5344CB8AC3E}">
        <p14:creationId xmlns:p14="http://schemas.microsoft.com/office/powerpoint/2010/main" val="7805326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24000"/>
            <a:ext cx="4495800" cy="4572000"/>
          </a:xfrm>
        </p:spPr>
        <p:txBody>
          <a:bodyPr/>
          <a:lstStyle/>
          <a:p>
            <a:r>
              <a:rPr lang="en-US" dirty="0" smtClean="0"/>
              <a:t>How do we make use of this information?</a:t>
            </a:r>
          </a:p>
          <a:p>
            <a:pPr lvl="1"/>
            <a:r>
              <a:rPr lang="en-US" dirty="0" smtClean="0"/>
              <a:t>Choose summary boundaries</a:t>
            </a:r>
          </a:p>
          <a:p>
            <a:pPr lvl="2"/>
            <a:r>
              <a:rPr lang="en-US" dirty="0" smtClean="0"/>
              <a:t>Ranking</a:t>
            </a:r>
          </a:p>
          <a:p>
            <a:pPr lvl="2"/>
            <a:r>
              <a:rPr lang="en-US" dirty="0" smtClean="0"/>
              <a:t>Thresholds</a:t>
            </a:r>
            <a:endParaRPr lang="en-US" dirty="0"/>
          </a:p>
          <a:p>
            <a:pPr lvl="2"/>
            <a:r>
              <a:rPr lang="en-US" dirty="0" smtClean="0"/>
              <a:t>Weighting?</a:t>
            </a:r>
          </a:p>
          <a:p>
            <a:pPr lvl="1"/>
            <a:r>
              <a:rPr lang="en-US" dirty="0" smtClean="0"/>
              <a:t>Prioritization</a:t>
            </a:r>
          </a:p>
          <a:p>
            <a:pPr lvl="1"/>
            <a:r>
              <a:rPr lang="en-US" dirty="0" smtClean="0"/>
              <a:t>Identifying areas with multiple kinds of significant change</a:t>
            </a:r>
          </a:p>
        </p:txBody>
      </p:sp>
      <p:sp>
        <p:nvSpPr>
          <p:cNvPr id="3" name="Title 2"/>
          <p:cNvSpPr>
            <a:spLocks noGrp="1"/>
          </p:cNvSpPr>
          <p:nvPr>
            <p:ph type="title"/>
          </p:nvPr>
        </p:nvSpPr>
        <p:spPr/>
        <p:txBody>
          <a:bodyPr/>
          <a:lstStyle/>
          <a:p>
            <a:pPr algn="ctr"/>
            <a:r>
              <a:rPr lang="en-US" dirty="0" smtClean="0"/>
              <a:t>What Does This Tell Us?</a:t>
            </a:r>
            <a:endParaRPr lang="en-US" dirty="0"/>
          </a:p>
        </p:txBody>
      </p:sp>
      <p:pic>
        <p:nvPicPr>
          <p:cNvPr id="8194" name="Picture 2" descr="X:\Photos\Arctic\North Slope\Western Arctic\Teshekpuk Lake Cornell 2007\Second Cornell 2007\TSLA_GWV7740-North-Slope,-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48000"/>
            <a:ext cx="3900829" cy="25908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632838" y="5638800"/>
            <a:ext cx="3916192" cy="276999"/>
          </a:xfrm>
          <a:prstGeom prst="rect">
            <a:avLst/>
          </a:prstGeom>
        </p:spPr>
        <p:txBody>
          <a:bodyPr wrap="square">
            <a:spAutoFit/>
          </a:bodyPr>
          <a:lstStyle/>
          <a:p>
            <a:r>
              <a:rPr lang="en-US" sz="1200" dirty="0" smtClean="0"/>
              <a:t>Image: Milo </a:t>
            </a:r>
            <a:r>
              <a:rPr lang="en-US" sz="1200" dirty="0" err="1" smtClean="0"/>
              <a:t>Burcham</a:t>
            </a:r>
            <a:endParaRPr lang="en-US" sz="1200" dirty="0"/>
          </a:p>
        </p:txBody>
      </p:sp>
    </p:spTree>
    <p:extLst>
      <p:ext uri="{BB962C8B-B14F-4D97-AF65-F5344CB8AC3E}">
        <p14:creationId xmlns:p14="http://schemas.microsoft.com/office/powerpoint/2010/main" val="77326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23236" y="982999"/>
            <a:ext cx="3753764" cy="2369801"/>
          </a:xfrm>
          <a:prstGeom prst="rect">
            <a:avLst/>
          </a:prstGeom>
          <a:ln>
            <a:noFill/>
          </a:ln>
          <a:effectLst>
            <a:outerShdw blurRad="190500" algn="tl" rotWithShape="0">
              <a:srgbClr val="000000">
                <a:alpha val="70000"/>
              </a:srgbClr>
            </a:outerShdw>
          </a:effectLst>
        </p:spPr>
      </p:pic>
      <p:sp>
        <p:nvSpPr>
          <p:cNvPr id="3" name="Title 2"/>
          <p:cNvSpPr>
            <a:spLocks noGrp="1"/>
          </p:cNvSpPr>
          <p:nvPr>
            <p:ph type="title"/>
          </p:nvPr>
        </p:nvSpPr>
        <p:spPr>
          <a:xfrm>
            <a:off x="106286" y="3276600"/>
            <a:ext cx="4313314" cy="680797"/>
          </a:xfrm>
        </p:spPr>
        <p:txBody>
          <a:bodyPr>
            <a:normAutofit/>
          </a:bodyPr>
          <a:lstStyle/>
          <a:p>
            <a:pPr algn="ctr"/>
            <a:r>
              <a:rPr lang="en-US" sz="3200" dirty="0" smtClean="0"/>
              <a:t>Ranking</a:t>
            </a:r>
            <a:endParaRPr lang="en-US" sz="3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803" y="3963556"/>
            <a:ext cx="4101997" cy="2589644"/>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0" y="3963556"/>
            <a:ext cx="4101995" cy="2589643"/>
          </a:xfrm>
          <a:prstGeom prst="rect">
            <a:avLst/>
          </a:prstGeom>
          <a:ln>
            <a:noFill/>
          </a:ln>
          <a:effectLst>
            <a:outerShdw blurRad="190500" algn="tl" rotWithShape="0">
              <a:srgbClr val="000000">
                <a:alpha val="70000"/>
              </a:srgbClr>
            </a:outerShdw>
          </a:effectLst>
        </p:spPr>
      </p:pic>
      <p:sp>
        <p:nvSpPr>
          <p:cNvPr id="15" name="Title 2"/>
          <p:cNvSpPr txBox="1">
            <a:spLocks/>
          </p:cNvSpPr>
          <p:nvPr/>
        </p:nvSpPr>
        <p:spPr>
          <a:xfrm>
            <a:off x="4618114" y="3281122"/>
            <a:ext cx="4313314" cy="680797"/>
          </a:xfrm>
          <a:prstGeom prst="rect">
            <a:avLst/>
          </a:prstGeom>
          <a:ln w="6350" cap="rnd">
            <a:noFill/>
          </a:ln>
        </p:spPr>
        <p:txBody>
          <a:bodyPr vert="horz" rtlCol="0" anchor="b" anchorCtr="0">
            <a:noAutofit/>
          </a:bodyPr>
          <a:lst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stStyle>
          <a:p>
            <a:pPr algn="ctr"/>
            <a:r>
              <a:rPr lang="en-US" sz="3600" dirty="0" smtClean="0"/>
              <a:t>Threshold</a:t>
            </a:r>
            <a:endParaRPr lang="en-US" sz="3600" dirty="0"/>
          </a:p>
        </p:txBody>
      </p:sp>
      <p:sp>
        <p:nvSpPr>
          <p:cNvPr id="16" name="Title 2"/>
          <p:cNvSpPr txBox="1">
            <a:spLocks/>
          </p:cNvSpPr>
          <p:nvPr/>
        </p:nvSpPr>
        <p:spPr>
          <a:xfrm>
            <a:off x="457200" y="228600"/>
            <a:ext cx="8229600" cy="762000"/>
          </a:xfrm>
          <a:prstGeom prst="rect">
            <a:avLst/>
          </a:prstGeom>
          <a:ln w="6350" cap="rnd">
            <a:noFill/>
          </a:ln>
        </p:spPr>
        <p:txBody>
          <a:bodyPr vert="horz" rtlCol="0" anchor="b" anchorCtr="0">
            <a:normAutofit lnSpcReduction="10000"/>
          </a:bodyPr>
          <a:lst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stStyle>
          <a:p>
            <a:pPr algn="ctr"/>
            <a:r>
              <a:rPr lang="en-US" sz="4800" dirty="0" smtClean="0"/>
              <a:t>∆ Precipitation</a:t>
            </a:r>
            <a:endParaRPr lang="en-US" sz="4800" dirty="0"/>
          </a:p>
        </p:txBody>
      </p:sp>
    </p:spTree>
    <p:extLst>
      <p:ext uri="{BB962C8B-B14F-4D97-AF65-F5344CB8AC3E}">
        <p14:creationId xmlns:p14="http://schemas.microsoft.com/office/powerpoint/2010/main" val="8643499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dirty="0" smtClean="0"/>
              <a:t>Introduction</a:t>
            </a:r>
            <a:endParaRPr lang="en-US" dirty="0"/>
          </a:p>
        </p:txBody>
      </p:sp>
      <p:pic>
        <p:nvPicPr>
          <p:cNvPr id="5122" name="Picture 2" descr="X:\Photos\Interior\John Schoen\DNP 9-2-05 026Edr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6859" y="1579816"/>
            <a:ext cx="6601741" cy="438971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6" name="Rectangle 15"/>
          <p:cNvSpPr/>
          <p:nvPr/>
        </p:nvSpPr>
        <p:spPr>
          <a:xfrm>
            <a:off x="1203837" y="6019800"/>
            <a:ext cx="4130163" cy="276999"/>
          </a:xfrm>
          <a:prstGeom prst="rect">
            <a:avLst/>
          </a:prstGeom>
        </p:spPr>
        <p:txBody>
          <a:bodyPr wrap="square">
            <a:spAutoFit/>
          </a:bodyPr>
          <a:lstStyle/>
          <a:p>
            <a:r>
              <a:rPr lang="en-US" sz="1200" dirty="0" smtClean="0"/>
              <a:t>Image: John Schoen</a:t>
            </a:r>
            <a:endParaRPr lang="en-US" sz="1200" dirty="0"/>
          </a:p>
        </p:txBody>
      </p:sp>
    </p:spTree>
    <p:extLst>
      <p:ext uri="{BB962C8B-B14F-4D97-AF65-F5344CB8AC3E}">
        <p14:creationId xmlns:p14="http://schemas.microsoft.com/office/powerpoint/2010/main" val="338685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23236" y="982999"/>
            <a:ext cx="3753764" cy="2369800"/>
          </a:xfrm>
          <a:prstGeom prst="rect">
            <a:avLst/>
          </a:prstGeom>
          <a:ln>
            <a:noFill/>
          </a:ln>
          <a:effectLst>
            <a:outerShdw blurRad="190500" algn="tl" rotWithShape="0">
              <a:srgbClr val="000000">
                <a:alpha val="70000"/>
              </a:srgbClr>
            </a:outerShdw>
          </a:effectLst>
        </p:spPr>
      </p:pic>
      <p:sp>
        <p:nvSpPr>
          <p:cNvPr id="3" name="Title 2"/>
          <p:cNvSpPr>
            <a:spLocks noGrp="1"/>
          </p:cNvSpPr>
          <p:nvPr>
            <p:ph type="title"/>
          </p:nvPr>
        </p:nvSpPr>
        <p:spPr>
          <a:xfrm>
            <a:off x="106286" y="3276600"/>
            <a:ext cx="4313314" cy="680797"/>
          </a:xfrm>
        </p:spPr>
        <p:txBody>
          <a:bodyPr>
            <a:normAutofit/>
          </a:bodyPr>
          <a:lstStyle/>
          <a:p>
            <a:pPr algn="ctr"/>
            <a:r>
              <a:rPr lang="en-US" sz="3200" dirty="0" smtClean="0"/>
              <a:t>Ranking</a:t>
            </a:r>
            <a:endParaRPr lang="en-US" sz="3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803" y="3963556"/>
            <a:ext cx="4101996" cy="2589644"/>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0" y="3963556"/>
            <a:ext cx="4101994" cy="2589643"/>
          </a:xfrm>
          <a:prstGeom prst="rect">
            <a:avLst/>
          </a:prstGeom>
          <a:ln>
            <a:noFill/>
          </a:ln>
          <a:effectLst>
            <a:outerShdw blurRad="190500" algn="tl" rotWithShape="0">
              <a:srgbClr val="000000">
                <a:alpha val="70000"/>
              </a:srgbClr>
            </a:outerShdw>
          </a:effectLst>
        </p:spPr>
      </p:pic>
      <p:sp>
        <p:nvSpPr>
          <p:cNvPr id="15" name="Title 2"/>
          <p:cNvSpPr txBox="1">
            <a:spLocks/>
          </p:cNvSpPr>
          <p:nvPr/>
        </p:nvSpPr>
        <p:spPr>
          <a:xfrm>
            <a:off x="4618114" y="3281122"/>
            <a:ext cx="4313314" cy="680797"/>
          </a:xfrm>
          <a:prstGeom prst="rect">
            <a:avLst/>
          </a:prstGeom>
          <a:ln w="6350" cap="rnd">
            <a:noFill/>
          </a:ln>
        </p:spPr>
        <p:txBody>
          <a:bodyPr vert="horz" rtlCol="0" anchor="b" anchorCtr="0">
            <a:noAutofit/>
          </a:bodyPr>
          <a:lst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stStyle>
          <a:p>
            <a:pPr algn="ctr"/>
            <a:r>
              <a:rPr lang="en-US" sz="3600" dirty="0" smtClean="0"/>
              <a:t>Threshold</a:t>
            </a:r>
            <a:endParaRPr lang="en-US" sz="3600" dirty="0"/>
          </a:p>
        </p:txBody>
      </p:sp>
      <p:sp>
        <p:nvSpPr>
          <p:cNvPr id="16" name="Title 2"/>
          <p:cNvSpPr txBox="1">
            <a:spLocks/>
          </p:cNvSpPr>
          <p:nvPr/>
        </p:nvSpPr>
        <p:spPr>
          <a:xfrm>
            <a:off x="457200" y="228600"/>
            <a:ext cx="8229600" cy="762000"/>
          </a:xfrm>
          <a:prstGeom prst="rect">
            <a:avLst/>
          </a:prstGeom>
          <a:ln w="6350" cap="rnd">
            <a:noFill/>
          </a:ln>
        </p:spPr>
        <p:txBody>
          <a:bodyPr vert="horz" rtlCol="0" anchor="b" anchorCtr="0">
            <a:normAutofit lnSpcReduction="10000"/>
          </a:bodyPr>
          <a:lst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stStyle>
          <a:p>
            <a:pPr algn="ctr"/>
            <a:r>
              <a:rPr lang="en-US" sz="4800" dirty="0" smtClean="0"/>
              <a:t>∆ Temperature</a:t>
            </a:r>
            <a:endParaRPr lang="en-US" sz="4800" dirty="0"/>
          </a:p>
        </p:txBody>
      </p:sp>
    </p:spTree>
    <p:extLst>
      <p:ext uri="{BB962C8B-B14F-4D97-AF65-F5344CB8AC3E}">
        <p14:creationId xmlns:p14="http://schemas.microsoft.com/office/powerpoint/2010/main" val="39640875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23236" y="982999"/>
            <a:ext cx="3753763" cy="2369800"/>
          </a:xfrm>
          <a:prstGeom prst="rect">
            <a:avLst/>
          </a:prstGeom>
          <a:ln>
            <a:noFill/>
          </a:ln>
          <a:effectLst>
            <a:outerShdw blurRad="190500" algn="tl" rotWithShape="0">
              <a:srgbClr val="000000">
                <a:alpha val="70000"/>
              </a:srgbClr>
            </a:outerShdw>
          </a:effectLst>
        </p:spPr>
      </p:pic>
      <p:sp>
        <p:nvSpPr>
          <p:cNvPr id="3" name="Title 2"/>
          <p:cNvSpPr>
            <a:spLocks noGrp="1"/>
          </p:cNvSpPr>
          <p:nvPr>
            <p:ph type="title"/>
          </p:nvPr>
        </p:nvSpPr>
        <p:spPr>
          <a:xfrm>
            <a:off x="106286" y="3276600"/>
            <a:ext cx="4313314" cy="680797"/>
          </a:xfrm>
        </p:spPr>
        <p:txBody>
          <a:bodyPr>
            <a:normAutofit/>
          </a:bodyPr>
          <a:lstStyle/>
          <a:p>
            <a:pPr algn="ctr"/>
            <a:r>
              <a:rPr lang="en-US" sz="3200" dirty="0" smtClean="0"/>
              <a:t>Ranking</a:t>
            </a:r>
            <a:endParaRPr lang="en-US" sz="3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803" y="3963556"/>
            <a:ext cx="4101996" cy="2589643"/>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0" y="3963556"/>
            <a:ext cx="4101994" cy="2589642"/>
          </a:xfrm>
          <a:prstGeom prst="rect">
            <a:avLst/>
          </a:prstGeom>
          <a:ln>
            <a:noFill/>
          </a:ln>
          <a:effectLst>
            <a:outerShdw blurRad="190500" algn="tl" rotWithShape="0">
              <a:srgbClr val="000000">
                <a:alpha val="70000"/>
              </a:srgbClr>
            </a:outerShdw>
          </a:effectLst>
        </p:spPr>
      </p:pic>
      <p:sp>
        <p:nvSpPr>
          <p:cNvPr id="15" name="Title 2"/>
          <p:cNvSpPr txBox="1">
            <a:spLocks/>
          </p:cNvSpPr>
          <p:nvPr/>
        </p:nvSpPr>
        <p:spPr>
          <a:xfrm>
            <a:off x="4618114" y="3281122"/>
            <a:ext cx="4313314" cy="680797"/>
          </a:xfrm>
          <a:prstGeom prst="rect">
            <a:avLst/>
          </a:prstGeom>
          <a:ln w="6350" cap="rnd">
            <a:noFill/>
          </a:ln>
        </p:spPr>
        <p:txBody>
          <a:bodyPr vert="horz" rtlCol="0" anchor="b" anchorCtr="0">
            <a:noAutofit/>
          </a:bodyPr>
          <a:lst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stStyle>
          <a:p>
            <a:pPr algn="ctr"/>
            <a:r>
              <a:rPr lang="en-US" sz="3600" dirty="0" smtClean="0"/>
              <a:t>Threshold</a:t>
            </a:r>
            <a:endParaRPr lang="en-US" sz="3600" dirty="0"/>
          </a:p>
        </p:txBody>
      </p:sp>
      <p:sp>
        <p:nvSpPr>
          <p:cNvPr id="16" name="Title 2"/>
          <p:cNvSpPr txBox="1">
            <a:spLocks/>
          </p:cNvSpPr>
          <p:nvPr/>
        </p:nvSpPr>
        <p:spPr>
          <a:xfrm>
            <a:off x="457200" y="228600"/>
            <a:ext cx="8229600" cy="762000"/>
          </a:xfrm>
          <a:prstGeom prst="rect">
            <a:avLst/>
          </a:prstGeom>
          <a:ln w="6350" cap="rnd">
            <a:noFill/>
          </a:ln>
        </p:spPr>
        <p:txBody>
          <a:bodyPr vert="horz" rtlCol="0" anchor="b" anchorCtr="0">
            <a:normAutofit lnSpcReduction="10000"/>
          </a:bodyPr>
          <a:lst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stStyle>
          <a:p>
            <a:pPr algn="ctr"/>
            <a:r>
              <a:rPr lang="en-US" sz="4800" dirty="0" smtClean="0"/>
              <a:t>∆ Snow Fraction</a:t>
            </a:r>
            <a:endParaRPr lang="en-US" sz="4800" dirty="0"/>
          </a:p>
        </p:txBody>
      </p:sp>
    </p:spTree>
    <p:extLst>
      <p:ext uri="{BB962C8B-B14F-4D97-AF65-F5344CB8AC3E}">
        <p14:creationId xmlns:p14="http://schemas.microsoft.com/office/powerpoint/2010/main" val="6338704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23236" y="982999"/>
            <a:ext cx="3753763" cy="2369799"/>
          </a:xfrm>
          <a:prstGeom prst="rect">
            <a:avLst/>
          </a:prstGeom>
          <a:ln>
            <a:noFill/>
          </a:ln>
          <a:effectLst>
            <a:outerShdw blurRad="190500" algn="tl" rotWithShape="0">
              <a:srgbClr val="000000">
                <a:alpha val="70000"/>
              </a:srgbClr>
            </a:outerShdw>
          </a:effectLst>
        </p:spPr>
      </p:pic>
      <p:sp>
        <p:nvSpPr>
          <p:cNvPr id="3" name="Title 2"/>
          <p:cNvSpPr>
            <a:spLocks noGrp="1"/>
          </p:cNvSpPr>
          <p:nvPr>
            <p:ph type="title"/>
          </p:nvPr>
        </p:nvSpPr>
        <p:spPr>
          <a:xfrm>
            <a:off x="106286" y="3276600"/>
            <a:ext cx="4313314" cy="680797"/>
          </a:xfrm>
        </p:spPr>
        <p:txBody>
          <a:bodyPr>
            <a:normAutofit/>
          </a:bodyPr>
          <a:lstStyle/>
          <a:p>
            <a:pPr algn="ctr"/>
            <a:r>
              <a:rPr lang="en-US" sz="3200" dirty="0" smtClean="0"/>
              <a:t>Ranking</a:t>
            </a:r>
            <a:endParaRPr lang="en-US" sz="3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804" y="3963556"/>
            <a:ext cx="4101994" cy="2589643"/>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0" y="3963556"/>
            <a:ext cx="4101993" cy="2589642"/>
          </a:xfrm>
          <a:prstGeom prst="rect">
            <a:avLst/>
          </a:prstGeom>
          <a:ln>
            <a:noFill/>
          </a:ln>
          <a:effectLst>
            <a:outerShdw blurRad="190500" algn="tl" rotWithShape="0">
              <a:srgbClr val="000000">
                <a:alpha val="70000"/>
              </a:srgbClr>
            </a:outerShdw>
          </a:effectLst>
        </p:spPr>
      </p:pic>
      <p:sp>
        <p:nvSpPr>
          <p:cNvPr id="15" name="Title 2"/>
          <p:cNvSpPr txBox="1">
            <a:spLocks/>
          </p:cNvSpPr>
          <p:nvPr/>
        </p:nvSpPr>
        <p:spPr>
          <a:xfrm>
            <a:off x="4618114" y="3281122"/>
            <a:ext cx="4313314" cy="680797"/>
          </a:xfrm>
          <a:prstGeom prst="rect">
            <a:avLst/>
          </a:prstGeom>
          <a:ln w="6350" cap="rnd">
            <a:noFill/>
          </a:ln>
        </p:spPr>
        <p:txBody>
          <a:bodyPr vert="horz" rtlCol="0" anchor="b" anchorCtr="0">
            <a:noAutofit/>
          </a:bodyPr>
          <a:lst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stStyle>
          <a:p>
            <a:pPr algn="ctr"/>
            <a:r>
              <a:rPr lang="en-US" sz="3600" dirty="0" smtClean="0"/>
              <a:t>Threshold</a:t>
            </a:r>
            <a:endParaRPr lang="en-US" sz="3600" dirty="0"/>
          </a:p>
        </p:txBody>
      </p:sp>
      <p:sp>
        <p:nvSpPr>
          <p:cNvPr id="16" name="Title 2"/>
          <p:cNvSpPr txBox="1">
            <a:spLocks/>
          </p:cNvSpPr>
          <p:nvPr/>
        </p:nvSpPr>
        <p:spPr>
          <a:xfrm>
            <a:off x="457200" y="228600"/>
            <a:ext cx="8229600" cy="762000"/>
          </a:xfrm>
          <a:prstGeom prst="rect">
            <a:avLst/>
          </a:prstGeom>
          <a:ln w="6350" cap="rnd">
            <a:noFill/>
          </a:ln>
        </p:spPr>
        <p:txBody>
          <a:bodyPr vert="horz" rtlCol="0" anchor="b" anchorCtr="0">
            <a:normAutofit lnSpcReduction="10000"/>
          </a:bodyPr>
          <a:lst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stStyle>
          <a:p>
            <a:pPr algn="ctr"/>
            <a:r>
              <a:rPr lang="en-US" sz="4800" dirty="0" smtClean="0"/>
              <a:t>∆ Active Layer</a:t>
            </a:r>
            <a:endParaRPr lang="en-US" sz="4800" dirty="0"/>
          </a:p>
        </p:txBody>
      </p:sp>
    </p:spTree>
    <p:extLst>
      <p:ext uri="{BB962C8B-B14F-4D97-AF65-F5344CB8AC3E}">
        <p14:creationId xmlns:p14="http://schemas.microsoft.com/office/powerpoint/2010/main" val="14393401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23237" y="982999"/>
            <a:ext cx="3753761" cy="2369799"/>
          </a:xfrm>
          <a:prstGeom prst="rect">
            <a:avLst/>
          </a:prstGeom>
          <a:ln>
            <a:noFill/>
          </a:ln>
          <a:effectLst>
            <a:outerShdw blurRad="190500" algn="tl" rotWithShape="0">
              <a:srgbClr val="000000">
                <a:alpha val="70000"/>
              </a:srgbClr>
            </a:outerShdw>
          </a:effectLst>
        </p:spPr>
      </p:pic>
      <p:sp>
        <p:nvSpPr>
          <p:cNvPr id="3" name="Title 2"/>
          <p:cNvSpPr>
            <a:spLocks noGrp="1"/>
          </p:cNvSpPr>
          <p:nvPr>
            <p:ph type="title"/>
          </p:nvPr>
        </p:nvSpPr>
        <p:spPr>
          <a:xfrm>
            <a:off x="106286" y="3276600"/>
            <a:ext cx="4313314" cy="680797"/>
          </a:xfrm>
        </p:spPr>
        <p:txBody>
          <a:bodyPr>
            <a:normAutofit/>
          </a:bodyPr>
          <a:lstStyle/>
          <a:p>
            <a:pPr algn="ctr"/>
            <a:r>
              <a:rPr lang="en-US" sz="3200" dirty="0" smtClean="0"/>
              <a:t>Ranking</a:t>
            </a:r>
            <a:endParaRPr lang="en-US" sz="3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804" y="3963556"/>
            <a:ext cx="4101994" cy="2589642"/>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0" y="3963556"/>
            <a:ext cx="4101993" cy="2589641"/>
          </a:xfrm>
          <a:prstGeom prst="rect">
            <a:avLst/>
          </a:prstGeom>
          <a:ln>
            <a:noFill/>
          </a:ln>
          <a:effectLst>
            <a:outerShdw blurRad="190500" algn="tl" rotWithShape="0">
              <a:srgbClr val="000000">
                <a:alpha val="70000"/>
              </a:srgbClr>
            </a:outerShdw>
          </a:effectLst>
        </p:spPr>
      </p:pic>
      <p:sp>
        <p:nvSpPr>
          <p:cNvPr id="15" name="Title 2"/>
          <p:cNvSpPr txBox="1">
            <a:spLocks/>
          </p:cNvSpPr>
          <p:nvPr/>
        </p:nvSpPr>
        <p:spPr>
          <a:xfrm>
            <a:off x="4618114" y="3281122"/>
            <a:ext cx="4313314" cy="680797"/>
          </a:xfrm>
          <a:prstGeom prst="rect">
            <a:avLst/>
          </a:prstGeom>
          <a:ln w="6350" cap="rnd">
            <a:noFill/>
          </a:ln>
        </p:spPr>
        <p:txBody>
          <a:bodyPr vert="horz" rtlCol="0" anchor="b" anchorCtr="0">
            <a:noAutofit/>
          </a:bodyPr>
          <a:lst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stStyle>
          <a:p>
            <a:pPr algn="ctr"/>
            <a:r>
              <a:rPr lang="en-US" sz="3600" dirty="0" smtClean="0"/>
              <a:t>Threshold</a:t>
            </a:r>
            <a:endParaRPr lang="en-US" sz="3600" dirty="0"/>
          </a:p>
        </p:txBody>
      </p:sp>
      <p:sp>
        <p:nvSpPr>
          <p:cNvPr id="16" name="Title 2"/>
          <p:cNvSpPr txBox="1">
            <a:spLocks/>
          </p:cNvSpPr>
          <p:nvPr/>
        </p:nvSpPr>
        <p:spPr>
          <a:xfrm>
            <a:off x="457200" y="228600"/>
            <a:ext cx="8229600" cy="762000"/>
          </a:xfrm>
          <a:prstGeom prst="rect">
            <a:avLst/>
          </a:prstGeom>
          <a:ln w="6350" cap="rnd">
            <a:noFill/>
          </a:ln>
        </p:spPr>
        <p:txBody>
          <a:bodyPr vert="horz" rtlCol="0" anchor="b" anchorCtr="0">
            <a:normAutofit lnSpcReduction="10000"/>
          </a:bodyPr>
          <a:lst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stStyle>
          <a:p>
            <a:pPr algn="ctr"/>
            <a:r>
              <a:rPr lang="en-US" sz="4800" dirty="0" smtClean="0"/>
              <a:t>∆ Growing Season</a:t>
            </a:r>
            <a:endParaRPr lang="en-US" sz="4800" dirty="0"/>
          </a:p>
        </p:txBody>
      </p:sp>
    </p:spTree>
    <p:extLst>
      <p:ext uri="{BB962C8B-B14F-4D97-AF65-F5344CB8AC3E}">
        <p14:creationId xmlns:p14="http://schemas.microsoft.com/office/powerpoint/2010/main" val="208705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3" y="1493982"/>
            <a:ext cx="7772393" cy="4906814"/>
          </a:xfrm>
          <a:prstGeom prst="rect">
            <a:avLst/>
          </a:prstGeom>
          <a:ln>
            <a:noFill/>
          </a:ln>
          <a:effectLst>
            <a:outerShdw blurRad="190500" algn="tl" rotWithShape="0">
              <a:srgbClr val="000000">
                <a:alpha val="70000"/>
              </a:srgbClr>
            </a:outerShdw>
          </a:effectLst>
        </p:spPr>
      </p:pic>
      <p:sp>
        <p:nvSpPr>
          <p:cNvPr id="3" name="Title 2"/>
          <p:cNvSpPr>
            <a:spLocks noGrp="1"/>
          </p:cNvSpPr>
          <p:nvPr>
            <p:ph type="title"/>
          </p:nvPr>
        </p:nvSpPr>
        <p:spPr>
          <a:xfrm>
            <a:off x="457200" y="76200"/>
            <a:ext cx="8229600" cy="1219200"/>
          </a:xfrm>
        </p:spPr>
        <p:txBody>
          <a:bodyPr>
            <a:normAutofit/>
          </a:bodyPr>
          <a:lstStyle/>
          <a:p>
            <a:pPr algn="ctr"/>
            <a:r>
              <a:rPr lang="en-US" sz="4800" dirty="0" smtClean="0"/>
              <a:t>Prioritization</a:t>
            </a:r>
            <a:endParaRPr lang="en-US" sz="4800" dirty="0"/>
          </a:p>
        </p:txBody>
      </p:sp>
    </p:spTree>
    <p:extLst>
      <p:ext uri="{BB962C8B-B14F-4D97-AF65-F5344CB8AC3E}">
        <p14:creationId xmlns:p14="http://schemas.microsoft.com/office/powerpoint/2010/main" val="28433250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2" y="1493982"/>
            <a:ext cx="7772395" cy="4906815"/>
          </a:xfrm>
          <a:prstGeom prst="rect">
            <a:avLst/>
          </a:prstGeom>
          <a:ln>
            <a:noFill/>
          </a:ln>
          <a:effectLst>
            <a:outerShdw blurRad="190500" algn="tl" rotWithShape="0">
              <a:srgbClr val="000000">
                <a:alpha val="70000"/>
              </a:srgbClr>
            </a:outerShdw>
          </a:effectLst>
        </p:spPr>
      </p:pic>
      <p:sp>
        <p:nvSpPr>
          <p:cNvPr id="3" name="Title 2"/>
          <p:cNvSpPr>
            <a:spLocks noGrp="1"/>
          </p:cNvSpPr>
          <p:nvPr>
            <p:ph type="title"/>
          </p:nvPr>
        </p:nvSpPr>
        <p:spPr>
          <a:xfrm>
            <a:off x="457200" y="76200"/>
            <a:ext cx="8229600" cy="1219200"/>
          </a:xfrm>
        </p:spPr>
        <p:txBody>
          <a:bodyPr>
            <a:normAutofit/>
          </a:bodyPr>
          <a:lstStyle/>
          <a:p>
            <a:pPr algn="ctr"/>
            <a:r>
              <a:rPr lang="en-US" sz="4800" dirty="0" smtClean="0"/>
              <a:t>Prioritization</a:t>
            </a:r>
            <a:endParaRPr lang="en-US" sz="4800" dirty="0"/>
          </a:p>
        </p:txBody>
      </p:sp>
    </p:spTree>
    <p:extLst>
      <p:ext uri="{BB962C8B-B14F-4D97-AF65-F5344CB8AC3E}">
        <p14:creationId xmlns:p14="http://schemas.microsoft.com/office/powerpoint/2010/main" val="5590918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dirty="0" smtClean="0"/>
              <a:t>Discussion</a:t>
            </a:r>
            <a:endParaRPr lang="en-US" dirty="0"/>
          </a:p>
        </p:txBody>
      </p:sp>
      <p:sp>
        <p:nvSpPr>
          <p:cNvPr id="16" name="Rectangle 15"/>
          <p:cNvSpPr/>
          <p:nvPr/>
        </p:nvSpPr>
        <p:spPr>
          <a:xfrm>
            <a:off x="1203837" y="6019800"/>
            <a:ext cx="4130163" cy="276999"/>
          </a:xfrm>
          <a:prstGeom prst="rect">
            <a:avLst/>
          </a:prstGeom>
        </p:spPr>
        <p:txBody>
          <a:bodyPr wrap="square">
            <a:spAutoFit/>
          </a:bodyPr>
          <a:lstStyle/>
          <a:p>
            <a:r>
              <a:rPr lang="en-US" sz="1200" dirty="0" smtClean="0"/>
              <a:t>Image: </a:t>
            </a:r>
            <a:r>
              <a:rPr lang="en-US" sz="1200" dirty="0" err="1" smtClean="0"/>
              <a:t>Gerrit</a:t>
            </a:r>
            <a:r>
              <a:rPr lang="en-US" sz="1200" dirty="0" smtClean="0"/>
              <a:t> </a:t>
            </a:r>
            <a:r>
              <a:rPr lang="en-US" sz="1200" dirty="0" err="1" smtClean="0"/>
              <a:t>Vyn</a:t>
            </a:r>
            <a:endParaRPr lang="en-US" sz="1200" dirty="0"/>
          </a:p>
        </p:txBody>
      </p:sp>
      <p:pic>
        <p:nvPicPr>
          <p:cNvPr id="9218" name="Picture 2" descr="X:\Photos\Arctic\North Slope\Western Arctic\Teshekpuk Lake Cornell 2007\Second Cornell 2007\Caribou_GWV769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857" y="1600200"/>
            <a:ext cx="6601741" cy="438465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2577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24000"/>
            <a:ext cx="8305800" cy="4572000"/>
          </a:xfrm>
        </p:spPr>
        <p:txBody>
          <a:bodyPr>
            <a:normAutofit/>
          </a:bodyPr>
          <a:lstStyle/>
          <a:p>
            <a:r>
              <a:rPr lang="en-US" sz="2400" dirty="0" smtClean="0"/>
              <a:t>All of Alaska is vulnerable to some degree of climate change</a:t>
            </a:r>
          </a:p>
          <a:p>
            <a:r>
              <a:rPr lang="en-US" sz="2400" dirty="0" smtClean="0"/>
              <a:t>Each major region of Alaska ranks high for at least one of the five variables assessed</a:t>
            </a:r>
          </a:p>
          <a:p>
            <a:r>
              <a:rPr lang="en-US" sz="2400" dirty="0" smtClean="0"/>
              <a:t>Much of the state will undergo multiple concurrent changes </a:t>
            </a:r>
          </a:p>
          <a:p>
            <a:pPr lvl="1"/>
            <a:endParaRPr lang="en-US" sz="2000" dirty="0"/>
          </a:p>
          <a:p>
            <a:endParaRPr lang="en-US" sz="2400" dirty="0"/>
          </a:p>
        </p:txBody>
      </p:sp>
      <p:sp>
        <p:nvSpPr>
          <p:cNvPr id="3" name="Title 2"/>
          <p:cNvSpPr>
            <a:spLocks noGrp="1"/>
          </p:cNvSpPr>
          <p:nvPr>
            <p:ph type="title"/>
          </p:nvPr>
        </p:nvSpPr>
        <p:spPr/>
        <p:txBody>
          <a:bodyPr>
            <a:normAutofit/>
          </a:bodyPr>
          <a:lstStyle/>
          <a:p>
            <a:pPr algn="ctr"/>
            <a:r>
              <a:rPr lang="en-US" dirty="0" smtClean="0"/>
              <a:t>General Findings</a:t>
            </a:r>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33400" y="3705773"/>
            <a:ext cx="3929511" cy="251350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08909" y="3657600"/>
            <a:ext cx="3944156" cy="26384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Rectangle 8"/>
          <p:cNvSpPr/>
          <p:nvPr/>
        </p:nvSpPr>
        <p:spPr>
          <a:xfrm>
            <a:off x="533400" y="6254155"/>
            <a:ext cx="3929511" cy="276999"/>
          </a:xfrm>
          <a:prstGeom prst="rect">
            <a:avLst/>
          </a:prstGeom>
        </p:spPr>
        <p:txBody>
          <a:bodyPr wrap="square">
            <a:spAutoFit/>
          </a:bodyPr>
          <a:lstStyle/>
          <a:p>
            <a:r>
              <a:rPr lang="en-US" sz="1200" dirty="0" smtClean="0"/>
              <a:t>Image: John Schoen</a:t>
            </a:r>
            <a:endParaRPr lang="en-US" sz="1200" dirty="0"/>
          </a:p>
        </p:txBody>
      </p:sp>
      <p:sp>
        <p:nvSpPr>
          <p:cNvPr id="10" name="Rectangle 9"/>
          <p:cNvSpPr/>
          <p:nvPr/>
        </p:nvSpPr>
        <p:spPr>
          <a:xfrm>
            <a:off x="4703174" y="6276201"/>
            <a:ext cx="3955626" cy="276999"/>
          </a:xfrm>
          <a:prstGeom prst="rect">
            <a:avLst/>
          </a:prstGeom>
        </p:spPr>
        <p:txBody>
          <a:bodyPr wrap="square">
            <a:spAutoFit/>
          </a:bodyPr>
          <a:lstStyle/>
          <a:p>
            <a:r>
              <a:rPr lang="en-US" sz="1200" dirty="0" smtClean="0"/>
              <a:t>Image: John Schoen</a:t>
            </a:r>
            <a:endParaRPr lang="en-US" sz="1200" dirty="0"/>
          </a:p>
        </p:txBody>
      </p:sp>
    </p:spTree>
    <p:extLst>
      <p:ext uri="{BB962C8B-B14F-4D97-AF65-F5344CB8AC3E}">
        <p14:creationId xmlns:p14="http://schemas.microsoft.com/office/powerpoint/2010/main" val="90481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23999"/>
            <a:ext cx="4245974" cy="4752201"/>
          </a:xfrm>
        </p:spPr>
        <p:txBody>
          <a:bodyPr>
            <a:normAutofit/>
          </a:bodyPr>
          <a:lstStyle/>
          <a:p>
            <a:r>
              <a:rPr lang="en-US" sz="2400" dirty="0" smtClean="0"/>
              <a:t>The information can be summarized for other management units</a:t>
            </a:r>
          </a:p>
          <a:p>
            <a:pPr lvl="1"/>
            <a:r>
              <a:rPr lang="en-US" sz="2200" dirty="0"/>
              <a:t>Ecoregions</a:t>
            </a:r>
          </a:p>
          <a:p>
            <a:pPr lvl="1"/>
            <a:r>
              <a:rPr lang="en-US" sz="2200" dirty="0" smtClean="0"/>
              <a:t>Bird Conservation Regions</a:t>
            </a:r>
          </a:p>
          <a:p>
            <a:pPr lvl="1"/>
            <a:r>
              <a:rPr lang="en-US" sz="2200" dirty="0" smtClean="0"/>
              <a:t>Important Bird Areas</a:t>
            </a:r>
          </a:p>
          <a:p>
            <a:r>
              <a:rPr lang="en-US" sz="2400" dirty="0" smtClean="0"/>
              <a:t>Using the information to identify IBAs most at risk statewide</a:t>
            </a:r>
          </a:p>
          <a:p>
            <a:r>
              <a:rPr lang="en-US" sz="2400" dirty="0"/>
              <a:t>Working with </a:t>
            </a:r>
            <a:r>
              <a:rPr lang="en-US" sz="2400" dirty="0" smtClean="0"/>
              <a:t>ABSI LCC &amp; IOOS </a:t>
            </a:r>
            <a:r>
              <a:rPr lang="en-US" sz="2400" dirty="0"/>
              <a:t>to apply methods to marine data</a:t>
            </a:r>
          </a:p>
          <a:p>
            <a:pPr lvl="1"/>
            <a:endParaRPr lang="en-US" sz="2000" dirty="0"/>
          </a:p>
          <a:p>
            <a:endParaRPr lang="en-US" sz="2400" dirty="0"/>
          </a:p>
        </p:txBody>
      </p:sp>
      <p:sp>
        <p:nvSpPr>
          <p:cNvPr id="3" name="Title 2"/>
          <p:cNvSpPr>
            <a:spLocks noGrp="1"/>
          </p:cNvSpPr>
          <p:nvPr>
            <p:ph type="title"/>
          </p:nvPr>
        </p:nvSpPr>
        <p:spPr/>
        <p:txBody>
          <a:bodyPr>
            <a:normAutofit/>
          </a:bodyPr>
          <a:lstStyle/>
          <a:p>
            <a:pPr algn="ctr"/>
            <a:r>
              <a:rPr lang="en-US" dirty="0" smtClean="0"/>
              <a:t>Next Steps</a:t>
            </a:r>
            <a:endParaRPr lang="en-US" dirty="0"/>
          </a:p>
        </p:txBody>
      </p:sp>
      <p:sp>
        <p:nvSpPr>
          <p:cNvPr id="10" name="Rectangle 9"/>
          <p:cNvSpPr/>
          <p:nvPr/>
        </p:nvSpPr>
        <p:spPr>
          <a:xfrm>
            <a:off x="4703174" y="4904601"/>
            <a:ext cx="3955626" cy="276999"/>
          </a:xfrm>
          <a:prstGeom prst="rect">
            <a:avLst/>
          </a:prstGeom>
        </p:spPr>
        <p:txBody>
          <a:bodyPr wrap="square">
            <a:spAutoFit/>
          </a:bodyPr>
          <a:lstStyle/>
          <a:p>
            <a:r>
              <a:rPr lang="en-US" sz="1200" dirty="0" smtClean="0"/>
              <a:t>Image: </a:t>
            </a:r>
            <a:r>
              <a:rPr lang="en-US" sz="1200" dirty="0" err="1" smtClean="0"/>
              <a:t>Gerrit</a:t>
            </a:r>
            <a:r>
              <a:rPr lang="en-US" sz="1200" dirty="0" smtClean="0"/>
              <a:t> </a:t>
            </a:r>
            <a:r>
              <a:rPr lang="en-US" sz="1200" dirty="0" err="1" smtClean="0"/>
              <a:t>Vyn</a:t>
            </a:r>
            <a:endParaRPr lang="en-US" sz="1200" dirty="0"/>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711486" y="2346689"/>
            <a:ext cx="3907558" cy="260631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81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Melanie A. Smith &amp; Nathan J. Walker</a:t>
            </a:r>
            <a:endParaRPr lang="en-US" dirty="0"/>
          </a:p>
        </p:txBody>
      </p:sp>
      <p:sp>
        <p:nvSpPr>
          <p:cNvPr id="3" name="Title 2"/>
          <p:cNvSpPr>
            <a:spLocks noGrp="1"/>
          </p:cNvSpPr>
          <p:nvPr>
            <p:ph type="ctrTitle"/>
          </p:nvPr>
        </p:nvSpPr>
        <p:spPr/>
        <p:txBody>
          <a:bodyPr/>
          <a:lstStyle/>
          <a:p>
            <a:r>
              <a:rPr lang="en-US" sz="4000" dirty="0" smtClean="0"/>
              <a:t>Using Spatial Climate Change Data to Assess Vulnerability across Alaska </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4572000"/>
            <a:ext cx="2428875" cy="1666965"/>
          </a:xfrm>
          <a:prstGeom prst="rect">
            <a:avLst/>
          </a:prstGeom>
          <a:ln>
            <a:noFill/>
          </a:ln>
          <a:effectLst>
            <a:outerShdw blurRad="190500" algn="tl" rotWithShape="0">
              <a:srgbClr val="000000">
                <a:alpha val="70000"/>
              </a:srgbClr>
            </a:outerShdw>
          </a:effectLst>
        </p:spPr>
      </p:pic>
      <p:sp>
        <p:nvSpPr>
          <p:cNvPr id="5" name="Title 2"/>
          <p:cNvSpPr txBox="1">
            <a:spLocks/>
          </p:cNvSpPr>
          <p:nvPr/>
        </p:nvSpPr>
        <p:spPr>
          <a:xfrm>
            <a:off x="457200" y="152400"/>
            <a:ext cx="8229600" cy="1219200"/>
          </a:xfrm>
          <a:prstGeom prst="rect">
            <a:avLst/>
          </a:prstGeom>
          <a:ln w="6350" cap="rnd">
            <a:noFill/>
          </a:ln>
        </p:spPr>
        <p:txBody>
          <a:bodyPr vert="horz" anchor="b" anchorCtr="0">
            <a:normAutofit/>
          </a:bodyPr>
          <a:lstStyle>
            <a:lvl1pPr algn="ctr" rtl="0" eaLnBrk="1" latinLnBrk="0" hangingPunct="1">
              <a:spcBef>
                <a:spcPct val="0"/>
              </a:spcBef>
              <a:buNone/>
              <a:defRPr kumimoji="0" lang="en-US" sz="4800" b="0" kern="1200" spc="-100" baseline="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latin typeface="+mj-lt"/>
                <a:ea typeface="+mj-ea"/>
                <a:cs typeface="+mj-cs"/>
              </a:defRPr>
            </a:lvl1pPr>
          </a:lstStyle>
          <a:p>
            <a:r>
              <a:rPr lang="en-US" sz="5400" dirty="0" smtClean="0"/>
              <a:t>QUESTIONS?</a:t>
            </a:r>
            <a:endParaRPr lang="en-US" sz="5400" dirty="0"/>
          </a:p>
        </p:txBody>
      </p:sp>
    </p:spTree>
    <p:extLst>
      <p:ext uri="{BB962C8B-B14F-4D97-AF65-F5344CB8AC3E}">
        <p14:creationId xmlns:p14="http://schemas.microsoft.com/office/powerpoint/2010/main" val="39904384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Globally, climate </a:t>
            </a:r>
            <a:r>
              <a:rPr lang="en-US" dirty="0"/>
              <a:t>change is not equally distributed</a:t>
            </a:r>
          </a:p>
          <a:p>
            <a:r>
              <a:rPr lang="en-US" dirty="0" smtClean="0"/>
              <a:t>Observed and predicted changes in AK are extreme</a:t>
            </a:r>
          </a:p>
          <a:p>
            <a:r>
              <a:rPr lang="en-US" dirty="0" smtClean="0"/>
              <a:t>Change varies across the state</a:t>
            </a:r>
          </a:p>
          <a:p>
            <a:endParaRPr lang="en-US" dirty="0"/>
          </a:p>
        </p:txBody>
      </p:sp>
      <p:sp>
        <p:nvSpPr>
          <p:cNvPr id="3" name="Title 2"/>
          <p:cNvSpPr>
            <a:spLocks noGrp="1"/>
          </p:cNvSpPr>
          <p:nvPr>
            <p:ph type="title"/>
          </p:nvPr>
        </p:nvSpPr>
        <p:spPr/>
        <p:txBody>
          <a:bodyPr>
            <a:normAutofit/>
          </a:bodyPr>
          <a:lstStyle/>
          <a:p>
            <a:pPr algn="ctr"/>
            <a:r>
              <a:rPr lang="en-US" dirty="0" smtClean="0"/>
              <a:t>Introduction</a:t>
            </a:r>
            <a:endParaRPr lang="en-US" dirty="0"/>
          </a:p>
        </p:txBody>
      </p:sp>
      <p:pic>
        <p:nvPicPr>
          <p:cNvPr id="1026" name="Picture 2" descr="Temperature rise predictions for 2090-20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7981" y="3505200"/>
            <a:ext cx="4247567" cy="268649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http://www.giss.nasa.gov/staff/dshindell/surfT.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505200"/>
            <a:ext cx="4038600" cy="268649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381000" y="6254155"/>
            <a:ext cx="4130163" cy="276999"/>
          </a:xfrm>
          <a:prstGeom prst="rect">
            <a:avLst/>
          </a:prstGeom>
        </p:spPr>
        <p:txBody>
          <a:bodyPr wrap="square">
            <a:spAutoFit/>
          </a:bodyPr>
          <a:lstStyle/>
          <a:p>
            <a:r>
              <a:rPr lang="en-US" sz="1200" dirty="0"/>
              <a:t>http://www.giss.nasa.gov/staff/dshindell/surfT.gif</a:t>
            </a:r>
          </a:p>
        </p:txBody>
      </p:sp>
      <p:sp>
        <p:nvSpPr>
          <p:cNvPr id="6" name="Rectangle 5"/>
          <p:cNvSpPr/>
          <p:nvPr/>
        </p:nvSpPr>
        <p:spPr>
          <a:xfrm>
            <a:off x="4582897" y="6207989"/>
            <a:ext cx="4247567" cy="461665"/>
          </a:xfrm>
          <a:prstGeom prst="rect">
            <a:avLst/>
          </a:prstGeom>
        </p:spPr>
        <p:txBody>
          <a:bodyPr wrap="square">
            <a:spAutoFit/>
          </a:bodyPr>
          <a:lstStyle/>
          <a:p>
            <a:r>
              <a:rPr lang="en-US" sz="1200" dirty="0"/>
              <a:t>http://web.mit.edu/12.000/www/m2011/finalwebsite/graphics/BAU/img4.png</a:t>
            </a:r>
          </a:p>
        </p:txBody>
      </p:sp>
      <p:sp>
        <p:nvSpPr>
          <p:cNvPr id="7" name="Oval 6"/>
          <p:cNvSpPr/>
          <p:nvPr/>
        </p:nvSpPr>
        <p:spPr>
          <a:xfrm>
            <a:off x="5486400" y="3886200"/>
            <a:ext cx="533400" cy="32200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858000" y="5562600"/>
            <a:ext cx="838200" cy="304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33400" y="3962400"/>
            <a:ext cx="609600" cy="381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124200" y="5867400"/>
            <a:ext cx="1143000" cy="304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58209" y="4572000"/>
            <a:ext cx="2346991" cy="646331"/>
          </a:xfrm>
          <a:prstGeom prst="rect">
            <a:avLst/>
          </a:prstGeom>
          <a:solidFill>
            <a:schemeClr val="tx1">
              <a:alpha val="85000"/>
            </a:schemeClr>
          </a:solidFill>
        </p:spPr>
        <p:txBody>
          <a:bodyPr wrap="square" rtlCol="0">
            <a:spAutoFit/>
          </a:bodyPr>
          <a:lstStyle/>
          <a:p>
            <a:pPr algn="ctr"/>
            <a:r>
              <a:rPr lang="en-US" sz="3600" b="1" dirty="0" smtClean="0">
                <a:solidFill>
                  <a:schemeClr val="bg1"/>
                </a:solidFill>
              </a:rPr>
              <a:t>Observed</a:t>
            </a:r>
            <a:endParaRPr lang="en-US" sz="3600" b="1" dirty="0">
              <a:solidFill>
                <a:schemeClr val="bg1"/>
              </a:solidFill>
            </a:endParaRPr>
          </a:p>
        </p:txBody>
      </p:sp>
      <p:sp>
        <p:nvSpPr>
          <p:cNvPr id="15" name="TextBox 14"/>
          <p:cNvSpPr txBox="1"/>
          <p:nvPr/>
        </p:nvSpPr>
        <p:spPr>
          <a:xfrm>
            <a:off x="5684504" y="4611469"/>
            <a:ext cx="2346991" cy="646331"/>
          </a:xfrm>
          <a:prstGeom prst="rect">
            <a:avLst/>
          </a:prstGeom>
          <a:solidFill>
            <a:schemeClr val="tx1">
              <a:alpha val="85000"/>
            </a:schemeClr>
          </a:solidFill>
        </p:spPr>
        <p:txBody>
          <a:bodyPr wrap="square" rtlCol="0">
            <a:spAutoFit/>
          </a:bodyPr>
          <a:lstStyle/>
          <a:p>
            <a:pPr algn="ctr"/>
            <a:r>
              <a:rPr lang="en-US" sz="3600" b="1" dirty="0" smtClean="0">
                <a:solidFill>
                  <a:schemeClr val="bg1"/>
                </a:solidFill>
              </a:rPr>
              <a:t>Projected</a:t>
            </a:r>
            <a:endParaRPr lang="en-US" sz="3600" b="1" dirty="0">
              <a:solidFill>
                <a:schemeClr val="bg1"/>
              </a:solidFill>
            </a:endParaRPr>
          </a:p>
        </p:txBody>
      </p:sp>
    </p:spTree>
    <p:extLst>
      <p:ext uri="{BB962C8B-B14F-4D97-AF65-F5344CB8AC3E}">
        <p14:creationId xmlns:p14="http://schemas.microsoft.com/office/powerpoint/2010/main" val="75020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11" grpId="0" animBg="1"/>
      <p:bldP spid="12" grpId="0" animBg="1"/>
      <p:bldP spid="13" grpId="0" animBg="1"/>
      <p:bldP spid="8"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Goals</a:t>
            </a:r>
          </a:p>
          <a:p>
            <a:pPr lvl="1"/>
            <a:r>
              <a:rPr lang="en-US" dirty="0" smtClean="0"/>
              <a:t>Better understand the spatial patterns of climate change</a:t>
            </a:r>
          </a:p>
          <a:p>
            <a:pPr lvl="1"/>
            <a:r>
              <a:rPr lang="en-US" dirty="0" smtClean="0"/>
              <a:t>Identify places that are most vulnerable to change</a:t>
            </a:r>
          </a:p>
          <a:p>
            <a:pPr lvl="1"/>
            <a:r>
              <a:rPr lang="en-US" dirty="0" smtClean="0"/>
              <a:t>And inform future wildlife habitat conservation efforts</a:t>
            </a:r>
          </a:p>
          <a:p>
            <a:pPr lvl="1"/>
            <a:endParaRPr lang="en-US" dirty="0"/>
          </a:p>
          <a:p>
            <a:endParaRPr lang="en-US" dirty="0"/>
          </a:p>
        </p:txBody>
      </p:sp>
      <p:sp>
        <p:nvSpPr>
          <p:cNvPr id="3" name="Title 2"/>
          <p:cNvSpPr>
            <a:spLocks noGrp="1"/>
          </p:cNvSpPr>
          <p:nvPr>
            <p:ph type="title"/>
          </p:nvPr>
        </p:nvSpPr>
        <p:spPr/>
        <p:txBody>
          <a:bodyPr>
            <a:normAutofit/>
          </a:bodyPr>
          <a:lstStyle/>
          <a:p>
            <a:pPr algn="ctr"/>
            <a:r>
              <a:rPr lang="en-US" dirty="0" smtClean="0"/>
              <a:t>Introduction</a:t>
            </a:r>
            <a:endParaRPr lang="en-US" dirty="0"/>
          </a:p>
        </p:txBody>
      </p:sp>
      <p:pic>
        <p:nvPicPr>
          <p:cNvPr id="2050" name="Picture 2" descr="X:\Photos\Arctic\North Slope\Western Arctic\Teshekpuk Lake Cornell 2007\Second Cornell 2007\TSLA_GWV85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3657601"/>
            <a:ext cx="3929511" cy="26098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1" name="Picture 3" descr="X:\Photos\Birds\Milo Burcham\Shorebirds\B_DUNL_0031_FFS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3174" y="3657600"/>
            <a:ext cx="3955626" cy="26384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Rectangle 8"/>
          <p:cNvSpPr/>
          <p:nvPr/>
        </p:nvSpPr>
        <p:spPr>
          <a:xfrm>
            <a:off x="533400" y="6254155"/>
            <a:ext cx="3929511" cy="276999"/>
          </a:xfrm>
          <a:prstGeom prst="rect">
            <a:avLst/>
          </a:prstGeom>
        </p:spPr>
        <p:txBody>
          <a:bodyPr wrap="square">
            <a:spAutoFit/>
          </a:bodyPr>
          <a:lstStyle/>
          <a:p>
            <a:r>
              <a:rPr lang="en-US" sz="1200" dirty="0" smtClean="0"/>
              <a:t>Image: </a:t>
            </a:r>
            <a:r>
              <a:rPr lang="en-US" sz="1200" dirty="0" err="1" smtClean="0"/>
              <a:t>Gerrit</a:t>
            </a:r>
            <a:r>
              <a:rPr lang="en-US" sz="1200" dirty="0" smtClean="0"/>
              <a:t> </a:t>
            </a:r>
            <a:r>
              <a:rPr lang="en-US" sz="1200" dirty="0" err="1" smtClean="0"/>
              <a:t>Vyn</a:t>
            </a:r>
            <a:endParaRPr lang="en-US" sz="1200" dirty="0"/>
          </a:p>
        </p:txBody>
      </p:sp>
      <p:sp>
        <p:nvSpPr>
          <p:cNvPr id="10" name="Rectangle 9"/>
          <p:cNvSpPr/>
          <p:nvPr/>
        </p:nvSpPr>
        <p:spPr>
          <a:xfrm>
            <a:off x="4703174" y="6276201"/>
            <a:ext cx="3955626" cy="276999"/>
          </a:xfrm>
          <a:prstGeom prst="rect">
            <a:avLst/>
          </a:prstGeom>
        </p:spPr>
        <p:txBody>
          <a:bodyPr wrap="square">
            <a:spAutoFit/>
          </a:bodyPr>
          <a:lstStyle/>
          <a:p>
            <a:r>
              <a:rPr lang="en-US" sz="1200" dirty="0" smtClean="0"/>
              <a:t>Image: Milo </a:t>
            </a:r>
            <a:r>
              <a:rPr lang="en-US" sz="1200" dirty="0" err="1" smtClean="0"/>
              <a:t>Burcham</a:t>
            </a:r>
            <a:endParaRPr lang="en-US" sz="1200" dirty="0"/>
          </a:p>
        </p:txBody>
      </p:sp>
    </p:spTree>
    <p:extLst>
      <p:ext uri="{BB962C8B-B14F-4D97-AF65-F5344CB8AC3E}">
        <p14:creationId xmlns:p14="http://schemas.microsoft.com/office/powerpoint/2010/main" val="401443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Objectives</a:t>
            </a:r>
          </a:p>
          <a:p>
            <a:pPr lvl="1"/>
            <a:r>
              <a:rPr lang="en-US" dirty="0" smtClean="0"/>
              <a:t>Use readily available statewide layers to assess change</a:t>
            </a:r>
          </a:p>
          <a:p>
            <a:pPr lvl="1"/>
            <a:r>
              <a:rPr lang="en-US" dirty="0" smtClean="0"/>
              <a:t>Compare multiple kinds of physical changes on an equal scale</a:t>
            </a:r>
          </a:p>
          <a:p>
            <a:pPr lvl="1"/>
            <a:r>
              <a:rPr lang="en-US" dirty="0" smtClean="0"/>
              <a:t>Summarize relative vulnerability across the state</a:t>
            </a:r>
          </a:p>
          <a:p>
            <a:pPr lvl="1"/>
            <a:endParaRPr lang="en-US" dirty="0"/>
          </a:p>
          <a:p>
            <a:endParaRPr lang="en-US" dirty="0"/>
          </a:p>
        </p:txBody>
      </p:sp>
      <p:sp>
        <p:nvSpPr>
          <p:cNvPr id="3" name="Title 2"/>
          <p:cNvSpPr>
            <a:spLocks noGrp="1"/>
          </p:cNvSpPr>
          <p:nvPr>
            <p:ph type="title"/>
          </p:nvPr>
        </p:nvSpPr>
        <p:spPr/>
        <p:txBody>
          <a:bodyPr>
            <a:normAutofit/>
          </a:bodyPr>
          <a:lstStyle/>
          <a:p>
            <a:pPr algn="ctr"/>
            <a:r>
              <a:rPr lang="en-US" dirty="0" smtClean="0"/>
              <a:t>Introduction</a:t>
            </a:r>
            <a:endParaRPr lang="en-US" dirty="0"/>
          </a:p>
        </p:txBody>
      </p:sp>
      <p:pic>
        <p:nvPicPr>
          <p:cNvPr id="6" name="Picture 1" descr="X:\Photos\Arctic\North Slope\Western Arctic\Teshekpuk Lake Cornell 2007\Second Cornell 2007\TSLA-south_GWV90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4084844"/>
            <a:ext cx="3257550" cy="216355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Rectangle 6"/>
          <p:cNvSpPr/>
          <p:nvPr/>
        </p:nvSpPr>
        <p:spPr>
          <a:xfrm>
            <a:off x="1066801" y="6254155"/>
            <a:ext cx="3257550" cy="276999"/>
          </a:xfrm>
          <a:prstGeom prst="rect">
            <a:avLst/>
          </a:prstGeom>
        </p:spPr>
        <p:txBody>
          <a:bodyPr wrap="square">
            <a:spAutoFit/>
          </a:bodyPr>
          <a:lstStyle/>
          <a:p>
            <a:r>
              <a:rPr lang="en-US" sz="1200" dirty="0" smtClean="0"/>
              <a:t>Image: </a:t>
            </a:r>
            <a:r>
              <a:rPr lang="en-US" sz="1200" dirty="0" err="1" smtClean="0"/>
              <a:t>Gerrit</a:t>
            </a:r>
            <a:r>
              <a:rPr lang="en-US" sz="1200" dirty="0" smtClean="0"/>
              <a:t> </a:t>
            </a:r>
            <a:r>
              <a:rPr lang="en-US" sz="1200" dirty="0" err="1" smtClean="0"/>
              <a:t>Vyn</a:t>
            </a:r>
            <a:endParaRPr lang="en-US" sz="1200" dirty="0"/>
          </a:p>
        </p:txBody>
      </p:sp>
      <p:sp>
        <p:nvSpPr>
          <p:cNvPr id="8" name="Rectangle 7"/>
          <p:cNvSpPr/>
          <p:nvPr/>
        </p:nvSpPr>
        <p:spPr>
          <a:xfrm>
            <a:off x="4904634" y="6276201"/>
            <a:ext cx="3248766" cy="276999"/>
          </a:xfrm>
          <a:prstGeom prst="rect">
            <a:avLst/>
          </a:prstGeom>
        </p:spPr>
        <p:txBody>
          <a:bodyPr wrap="square">
            <a:spAutoFit/>
          </a:bodyPr>
          <a:lstStyle/>
          <a:p>
            <a:r>
              <a:rPr lang="en-US" sz="1200" dirty="0" smtClean="0"/>
              <a:t>Image: Melanie Smith</a:t>
            </a:r>
            <a:endParaRPr lang="en-US" sz="1200" dirty="0"/>
          </a:p>
        </p:txBody>
      </p:sp>
      <p:pic>
        <p:nvPicPr>
          <p:cNvPr id="4099" name="Picture 3" descr="X:\Photos\Southcentral\Melanie Smith\DSCF285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4634" y="4076446"/>
            <a:ext cx="3248766" cy="217771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41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24000"/>
            <a:ext cx="4648200" cy="4572000"/>
          </a:xfrm>
        </p:spPr>
        <p:txBody>
          <a:bodyPr/>
          <a:lstStyle/>
          <a:p>
            <a:r>
              <a:rPr lang="en-US" dirty="0" smtClean="0"/>
              <a:t>UAF Scenarios </a:t>
            </a:r>
            <a:r>
              <a:rPr lang="en-US" dirty="0"/>
              <a:t>Network for Alaska &amp; Arctic Planning </a:t>
            </a:r>
            <a:r>
              <a:rPr lang="en-US" dirty="0" smtClean="0"/>
              <a:t>(SNAP)</a:t>
            </a:r>
          </a:p>
          <a:p>
            <a:pPr lvl="1"/>
            <a:r>
              <a:rPr lang="en-US" dirty="0"/>
              <a:t>Precipitation (</a:t>
            </a:r>
            <a:r>
              <a:rPr lang="en-US" dirty="0" err="1"/>
              <a:t>pr</a:t>
            </a:r>
            <a:r>
              <a:rPr lang="en-US" dirty="0"/>
              <a:t>)</a:t>
            </a:r>
          </a:p>
          <a:p>
            <a:pPr lvl="1"/>
            <a:r>
              <a:rPr lang="en-US" dirty="0" smtClean="0"/>
              <a:t>Temperature at surface (</a:t>
            </a:r>
            <a:r>
              <a:rPr lang="en-US" dirty="0" err="1" smtClean="0"/>
              <a:t>tas</a:t>
            </a:r>
            <a:r>
              <a:rPr lang="en-US" dirty="0" smtClean="0"/>
              <a:t>)</a:t>
            </a:r>
            <a:endParaRPr lang="en-US" dirty="0"/>
          </a:p>
          <a:p>
            <a:pPr lvl="1"/>
            <a:r>
              <a:rPr lang="en-US" dirty="0" smtClean="0"/>
              <a:t>Fraction of </a:t>
            </a:r>
            <a:r>
              <a:rPr lang="en-US" dirty="0" err="1" smtClean="0"/>
              <a:t>precip</a:t>
            </a:r>
            <a:r>
              <a:rPr lang="en-US" dirty="0" smtClean="0"/>
              <a:t> falling as snow (fs)</a:t>
            </a:r>
          </a:p>
          <a:p>
            <a:pPr lvl="1"/>
            <a:r>
              <a:rPr lang="en-US" dirty="0"/>
              <a:t>Active layer thickness (alt</a:t>
            </a:r>
            <a:r>
              <a:rPr lang="en-US" dirty="0" smtClean="0"/>
              <a:t>)</a:t>
            </a:r>
          </a:p>
          <a:p>
            <a:pPr lvl="1"/>
            <a:r>
              <a:rPr lang="en-US" dirty="0"/>
              <a:t>Length of growing season (logs</a:t>
            </a:r>
            <a:r>
              <a:rPr lang="en-US" dirty="0" smtClean="0"/>
              <a:t>)</a:t>
            </a:r>
          </a:p>
          <a:p>
            <a:r>
              <a:rPr lang="en-US" dirty="0" smtClean="0"/>
              <a:t>Composite models, </a:t>
            </a:r>
            <a:r>
              <a:rPr lang="en-US" dirty="0" smtClean="0">
                <a:latin typeface="Adobe Fan Heiti Std B" pitchFamily="34" charset="-128"/>
                <a:ea typeface="Adobe Fan Heiti Std B" pitchFamily="34" charset="-128"/>
              </a:rPr>
              <a:t>A1B</a:t>
            </a:r>
            <a:endParaRPr lang="en-US" dirty="0">
              <a:latin typeface="Adobe Fan Heiti Std B" pitchFamily="34" charset="-128"/>
              <a:ea typeface="Adobe Fan Heiti Std B" pitchFamily="34" charset="-128"/>
            </a:endParaRPr>
          </a:p>
          <a:p>
            <a:pPr lvl="1"/>
            <a:endParaRPr lang="en-US" dirty="0" smtClean="0"/>
          </a:p>
          <a:p>
            <a:pPr lvl="1"/>
            <a:endParaRPr lang="en-US" dirty="0"/>
          </a:p>
          <a:p>
            <a:endParaRPr lang="en-US" dirty="0"/>
          </a:p>
        </p:txBody>
      </p:sp>
      <p:sp>
        <p:nvSpPr>
          <p:cNvPr id="3" name="Title 2"/>
          <p:cNvSpPr>
            <a:spLocks noGrp="1"/>
          </p:cNvSpPr>
          <p:nvPr>
            <p:ph type="title"/>
          </p:nvPr>
        </p:nvSpPr>
        <p:spPr/>
        <p:txBody>
          <a:bodyPr>
            <a:normAutofit fontScale="90000"/>
          </a:bodyPr>
          <a:lstStyle/>
          <a:p>
            <a:r>
              <a:rPr lang="en-US" dirty="0" smtClean="0"/>
              <a:t>Alaska’s Spatial Climate Change Data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1828800"/>
            <a:ext cx="3028950" cy="4038600"/>
          </a:xfrm>
          <a:prstGeom prst="rect">
            <a:avLst/>
          </a:prstGeom>
          <a:ln>
            <a:noFill/>
          </a:ln>
          <a:effectLst>
            <a:outerShdw blurRad="190500" algn="tl" rotWithShape="0">
              <a:srgbClr val="000000">
                <a:alpha val="70000"/>
              </a:srgbClr>
            </a:outerShdw>
          </a:effectLst>
        </p:spPr>
      </p:pic>
      <p:sp>
        <p:nvSpPr>
          <p:cNvPr id="7" name="Rectangle 6"/>
          <p:cNvSpPr/>
          <p:nvPr/>
        </p:nvSpPr>
        <p:spPr>
          <a:xfrm>
            <a:off x="5410200" y="5857101"/>
            <a:ext cx="3028950" cy="276999"/>
          </a:xfrm>
          <a:prstGeom prst="rect">
            <a:avLst/>
          </a:prstGeom>
        </p:spPr>
        <p:txBody>
          <a:bodyPr wrap="square">
            <a:spAutoFit/>
          </a:bodyPr>
          <a:lstStyle/>
          <a:p>
            <a:r>
              <a:rPr lang="en-US" sz="1200" dirty="0" smtClean="0"/>
              <a:t>Image: Melanie Smith</a:t>
            </a:r>
            <a:endParaRPr lang="en-US" sz="1200" dirty="0"/>
          </a:p>
        </p:txBody>
      </p:sp>
    </p:spTree>
    <p:extLst>
      <p:ext uri="{BB962C8B-B14F-4D97-AF65-F5344CB8AC3E}">
        <p14:creationId xmlns:p14="http://schemas.microsoft.com/office/powerpoint/2010/main" val="68681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dirty="0" smtClean="0"/>
              <a:t>Methods</a:t>
            </a:r>
            <a:endParaRPr lang="en-US" dirty="0"/>
          </a:p>
        </p:txBody>
      </p:sp>
      <p:sp>
        <p:nvSpPr>
          <p:cNvPr id="16" name="Rectangle 15"/>
          <p:cNvSpPr/>
          <p:nvPr/>
        </p:nvSpPr>
        <p:spPr>
          <a:xfrm>
            <a:off x="1203837" y="6019800"/>
            <a:ext cx="4130163" cy="276999"/>
          </a:xfrm>
          <a:prstGeom prst="rect">
            <a:avLst/>
          </a:prstGeom>
        </p:spPr>
        <p:txBody>
          <a:bodyPr wrap="square">
            <a:spAutoFit/>
          </a:bodyPr>
          <a:lstStyle/>
          <a:p>
            <a:r>
              <a:rPr lang="en-US" sz="1200" dirty="0" smtClean="0"/>
              <a:t>Image: Nick </a:t>
            </a:r>
            <a:r>
              <a:rPr lang="en-US" sz="1200" dirty="0" err="1" smtClean="0"/>
              <a:t>Jans</a:t>
            </a:r>
            <a:endParaRPr lang="en-US" sz="1200"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246858" y="1610002"/>
            <a:ext cx="6601741" cy="438473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9176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3312" y="462204"/>
            <a:ext cx="4343400" cy="2742045"/>
          </a:xfrm>
          <a:prstGeom prst="rect">
            <a:avLst/>
          </a:prstGeom>
          <a:ln>
            <a:noFill/>
          </a:ln>
          <a:effectLst>
            <a:outerShdw blurRad="190500" algn="tl" rotWithShape="0">
              <a:srgbClr val="000000">
                <a:alpha val="70000"/>
              </a:srgbClr>
            </a:outerShdw>
          </a:effectLst>
        </p:spPr>
      </p:pic>
      <p:sp>
        <p:nvSpPr>
          <p:cNvPr id="3" name="Title 2"/>
          <p:cNvSpPr>
            <a:spLocks noGrp="1"/>
          </p:cNvSpPr>
          <p:nvPr>
            <p:ph type="title"/>
          </p:nvPr>
        </p:nvSpPr>
        <p:spPr>
          <a:xfrm>
            <a:off x="4953000" y="381000"/>
            <a:ext cx="3886200" cy="990600"/>
          </a:xfrm>
        </p:spPr>
        <p:txBody>
          <a:bodyPr>
            <a:normAutofit/>
          </a:bodyPr>
          <a:lstStyle/>
          <a:p>
            <a:pPr algn="ctr"/>
            <a:r>
              <a:rPr lang="en-US" dirty="0" smtClean="0"/>
              <a:t>Methods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14" y="3586405"/>
            <a:ext cx="4343400" cy="2742045"/>
          </a:xfrm>
          <a:prstGeom prst="rect">
            <a:avLst/>
          </a:prstGeom>
          <a:ln>
            <a:noFill/>
          </a:ln>
          <a:effectLst>
            <a:outerShdw blurRad="190500" algn="tl" rotWithShape="0">
              <a:srgbClr val="000000">
                <a:alpha val="70000"/>
              </a:srgbClr>
            </a:outerShdw>
          </a:effectLst>
        </p:spPr>
      </p:pic>
      <p:sp>
        <p:nvSpPr>
          <p:cNvPr id="6" name="TextBox 5"/>
          <p:cNvSpPr txBox="1"/>
          <p:nvPr/>
        </p:nvSpPr>
        <p:spPr>
          <a:xfrm>
            <a:off x="2286000" y="2819400"/>
            <a:ext cx="2505722" cy="369332"/>
          </a:xfrm>
          <a:prstGeom prst="rect">
            <a:avLst/>
          </a:prstGeom>
          <a:noFill/>
        </p:spPr>
        <p:txBody>
          <a:bodyPr wrap="square" rtlCol="0">
            <a:spAutoFit/>
          </a:bodyPr>
          <a:lstStyle/>
          <a:p>
            <a:pPr algn="r"/>
            <a:r>
              <a:rPr lang="en-US" dirty="0" smtClean="0"/>
              <a:t>Precipitation 2010-2019</a:t>
            </a:r>
          </a:p>
        </p:txBody>
      </p:sp>
      <p:sp>
        <p:nvSpPr>
          <p:cNvPr id="7" name="TextBox 6"/>
          <p:cNvSpPr txBox="1"/>
          <p:nvPr/>
        </p:nvSpPr>
        <p:spPr>
          <a:xfrm>
            <a:off x="2057400" y="5943600"/>
            <a:ext cx="2743200" cy="369332"/>
          </a:xfrm>
          <a:prstGeom prst="rect">
            <a:avLst/>
          </a:prstGeom>
          <a:noFill/>
        </p:spPr>
        <p:txBody>
          <a:bodyPr wrap="square" rtlCol="0">
            <a:spAutoFit/>
          </a:bodyPr>
          <a:lstStyle/>
          <a:p>
            <a:pPr algn="r"/>
            <a:r>
              <a:rPr lang="en-US" dirty="0" smtClean="0"/>
              <a:t>Precipitation 2090-2099</a:t>
            </a:r>
          </a:p>
        </p:txBody>
      </p:sp>
      <p:sp>
        <p:nvSpPr>
          <p:cNvPr id="9" name="TextBox 8"/>
          <p:cNvSpPr txBox="1"/>
          <p:nvPr/>
        </p:nvSpPr>
        <p:spPr>
          <a:xfrm>
            <a:off x="5334000" y="1447800"/>
            <a:ext cx="3124200"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C</a:t>
            </a:r>
            <a:r>
              <a:rPr lang="en-US" sz="2000" dirty="0" smtClean="0"/>
              <a:t>ollected data for each variable for current and future decades</a:t>
            </a:r>
          </a:p>
          <a:p>
            <a:pPr marL="285750" indent="-285750">
              <a:buFont typeface="Arial" panose="020B0604020202020204" pitchFamily="34" charset="0"/>
              <a:buChar char="•"/>
            </a:pPr>
            <a:r>
              <a:rPr lang="en-US" sz="2000" dirty="0" smtClean="0"/>
              <a:t>Historical baseline data varied in timing, resolution, accessibility</a:t>
            </a:r>
          </a:p>
          <a:p>
            <a:pPr marL="285750" indent="-285750">
              <a:buFont typeface="Arial" panose="020B0604020202020204" pitchFamily="34" charset="0"/>
              <a:buChar char="•"/>
            </a:pPr>
            <a:r>
              <a:rPr lang="en-US" sz="2000" dirty="0" smtClean="0"/>
              <a:t>Used the current time period 2010-2019 as the baseline </a:t>
            </a:r>
          </a:p>
        </p:txBody>
      </p:sp>
    </p:spTree>
    <p:extLst>
      <p:ext uri="{BB962C8B-B14F-4D97-AF65-F5344CB8AC3E}">
        <p14:creationId xmlns:p14="http://schemas.microsoft.com/office/powerpoint/2010/main" val="52559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3312" y="462204"/>
            <a:ext cx="4343400" cy="2742045"/>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14" y="3586405"/>
            <a:ext cx="4343400" cy="2742045"/>
          </a:xfrm>
          <a:prstGeom prst="rect">
            <a:avLst/>
          </a:prstGeom>
          <a:ln>
            <a:noFill/>
          </a:ln>
          <a:effectLst>
            <a:outerShdw blurRad="190500" algn="tl" rotWithShape="0">
              <a:srgbClr val="000000">
                <a:alpha val="70000"/>
              </a:srgbClr>
            </a:outerShdw>
          </a:effectLst>
        </p:spPr>
      </p:pic>
      <p:sp>
        <p:nvSpPr>
          <p:cNvPr id="6" name="TextBox 5"/>
          <p:cNvSpPr txBox="1"/>
          <p:nvPr/>
        </p:nvSpPr>
        <p:spPr>
          <a:xfrm>
            <a:off x="2286000" y="2819400"/>
            <a:ext cx="2505722" cy="369332"/>
          </a:xfrm>
          <a:prstGeom prst="rect">
            <a:avLst/>
          </a:prstGeom>
          <a:noFill/>
        </p:spPr>
        <p:txBody>
          <a:bodyPr wrap="square" rtlCol="0">
            <a:spAutoFit/>
          </a:bodyPr>
          <a:lstStyle/>
          <a:p>
            <a:pPr algn="r"/>
            <a:r>
              <a:rPr lang="en-US" dirty="0" smtClean="0"/>
              <a:t>Precipitation 2010-2019</a:t>
            </a:r>
          </a:p>
        </p:txBody>
      </p:sp>
      <p:sp>
        <p:nvSpPr>
          <p:cNvPr id="7" name="TextBox 6"/>
          <p:cNvSpPr txBox="1"/>
          <p:nvPr/>
        </p:nvSpPr>
        <p:spPr>
          <a:xfrm>
            <a:off x="2057400" y="5943600"/>
            <a:ext cx="2743200" cy="369332"/>
          </a:xfrm>
          <a:prstGeom prst="rect">
            <a:avLst/>
          </a:prstGeom>
          <a:noFill/>
        </p:spPr>
        <p:txBody>
          <a:bodyPr wrap="square" rtlCol="0">
            <a:spAutoFit/>
          </a:bodyPr>
          <a:lstStyle/>
          <a:p>
            <a:pPr algn="r"/>
            <a:r>
              <a:rPr lang="en-US" dirty="0" smtClean="0"/>
              <a:t>Precipitation 2090-2099</a:t>
            </a:r>
          </a:p>
        </p:txBody>
      </p:sp>
      <p:sp>
        <p:nvSpPr>
          <p:cNvPr id="9" name="TextBox 8"/>
          <p:cNvSpPr txBox="1"/>
          <p:nvPr/>
        </p:nvSpPr>
        <p:spPr>
          <a:xfrm>
            <a:off x="5334000" y="1447800"/>
            <a:ext cx="3124200"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We explored different methods for comparing data from Time 1 to Time 2</a:t>
            </a:r>
          </a:p>
          <a:p>
            <a:pPr marL="285750" indent="-285750">
              <a:buFont typeface="Arial" panose="020B0604020202020204" pitchFamily="34" charset="0"/>
              <a:buChar char="•"/>
            </a:pPr>
            <a:r>
              <a:rPr lang="en-US" sz="2000" dirty="0" smtClean="0"/>
              <a:t>Complications:</a:t>
            </a:r>
          </a:p>
          <a:p>
            <a:pPr marL="742950" lvl="1" indent="-285750">
              <a:buFont typeface="Arial" panose="020B0604020202020204" pitchFamily="34" charset="0"/>
              <a:buChar char="•"/>
            </a:pPr>
            <a:r>
              <a:rPr lang="en-US" sz="2000" dirty="0" smtClean="0"/>
              <a:t>Absolute difference</a:t>
            </a:r>
          </a:p>
          <a:p>
            <a:pPr marL="742950" lvl="1" indent="-285750">
              <a:buFont typeface="Arial" panose="020B0604020202020204" pitchFamily="34" charset="0"/>
              <a:buChar char="•"/>
            </a:pPr>
            <a:r>
              <a:rPr lang="en-US" sz="2000" dirty="0"/>
              <a:t>Different </a:t>
            </a:r>
            <a:r>
              <a:rPr lang="en-US" sz="2000" dirty="0" smtClean="0"/>
              <a:t>measures</a:t>
            </a:r>
            <a:endParaRPr lang="en-US" sz="2000" dirty="0"/>
          </a:p>
          <a:p>
            <a:pPr marL="742950" lvl="1" indent="-285750">
              <a:buFont typeface="Arial" panose="020B0604020202020204" pitchFamily="34" charset="0"/>
              <a:buChar char="•"/>
            </a:pPr>
            <a:r>
              <a:rPr lang="en-US" sz="2000" dirty="0" smtClean="0"/>
              <a:t>Different </a:t>
            </a:r>
            <a:r>
              <a:rPr lang="en-US" sz="2000" dirty="0"/>
              <a:t>scales</a:t>
            </a:r>
          </a:p>
          <a:p>
            <a:pPr marL="742950" lvl="1" indent="-285750">
              <a:buFont typeface="Arial" panose="020B0604020202020204" pitchFamily="34" charset="0"/>
              <a:buChar char="•"/>
            </a:pPr>
            <a:r>
              <a:rPr lang="en-US" sz="2000" dirty="0" smtClean="0"/>
              <a:t>Percent </a:t>
            </a:r>
            <a:r>
              <a:rPr lang="en-US" sz="2000" dirty="0" smtClean="0"/>
              <a:t>difference</a:t>
            </a:r>
          </a:p>
          <a:p>
            <a:pPr marL="285750" indent="-285750">
              <a:buFont typeface="Arial" panose="020B0604020202020204" pitchFamily="34" charset="0"/>
              <a:buChar char="•"/>
            </a:pPr>
            <a:r>
              <a:rPr lang="en-US" sz="2000" dirty="0" smtClean="0"/>
              <a:t>Wanted </a:t>
            </a:r>
            <a:r>
              <a:rPr lang="en-US" sz="2000" dirty="0"/>
              <a:t>to ID areas of significant change from normal</a:t>
            </a:r>
          </a:p>
          <a:p>
            <a:pPr marL="285750" indent="-285750">
              <a:buFont typeface="Arial" panose="020B0604020202020204" pitchFamily="34" charset="0"/>
              <a:buChar char="•"/>
            </a:pPr>
            <a:endParaRPr lang="en-US" sz="2000" dirty="0" smtClean="0"/>
          </a:p>
        </p:txBody>
      </p:sp>
      <p:sp>
        <p:nvSpPr>
          <p:cNvPr id="10" name="Title 2"/>
          <p:cNvSpPr txBox="1">
            <a:spLocks/>
          </p:cNvSpPr>
          <p:nvPr/>
        </p:nvSpPr>
        <p:spPr>
          <a:xfrm>
            <a:off x="4953000" y="381000"/>
            <a:ext cx="3886200" cy="990600"/>
          </a:xfrm>
          <a:prstGeom prst="rect">
            <a:avLst/>
          </a:prstGeom>
          <a:ln w="6350" cap="rnd">
            <a:noFill/>
          </a:ln>
        </p:spPr>
        <p:txBody>
          <a:bodyPr vert="horz" rtlCol="0" anchor="b" anchorCtr="0">
            <a:normAutofit/>
          </a:bodyPr>
          <a:lst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stStyle>
          <a:p>
            <a:pPr algn="ctr"/>
            <a:r>
              <a:rPr lang="en-US" smtClean="0"/>
              <a:t>Methods</a:t>
            </a:r>
            <a:endParaRPr lang="en-US"/>
          </a:p>
        </p:txBody>
      </p:sp>
    </p:spTree>
    <p:extLst>
      <p:ext uri="{BB962C8B-B14F-4D97-AF65-F5344CB8AC3E}">
        <p14:creationId xmlns:p14="http://schemas.microsoft.com/office/powerpoint/2010/main" val="277799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1116</TotalTime>
  <Words>1295</Words>
  <Application>Microsoft Office PowerPoint</Application>
  <PresentationFormat>On-screen Show (4:3)</PresentationFormat>
  <Paragraphs>186</Paragraphs>
  <Slides>29</Slides>
  <Notes>10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Paper</vt:lpstr>
      <vt:lpstr>Using Spatial Climate Change Data to Assess Vulnerability across Alaska </vt:lpstr>
      <vt:lpstr>Introduction</vt:lpstr>
      <vt:lpstr>Introduction</vt:lpstr>
      <vt:lpstr>Introduction</vt:lpstr>
      <vt:lpstr>Introduction</vt:lpstr>
      <vt:lpstr>Alaska’s Spatial Climate Change Data</vt:lpstr>
      <vt:lpstr>Methods</vt:lpstr>
      <vt:lpstr>Methods</vt:lpstr>
      <vt:lpstr>PowerPoint Presentation</vt:lpstr>
      <vt:lpstr>Methods</vt:lpstr>
      <vt:lpstr>Methods</vt:lpstr>
      <vt:lpstr>Results</vt:lpstr>
      <vt:lpstr>∆ Precipitation</vt:lpstr>
      <vt:lpstr>∆ Temperature</vt:lpstr>
      <vt:lpstr>∆ Snow Fraction</vt:lpstr>
      <vt:lpstr>∆ Active Layer</vt:lpstr>
      <vt:lpstr>∆ Growing Season</vt:lpstr>
      <vt:lpstr>What Does This Tell Us?</vt:lpstr>
      <vt:lpstr>Ranking</vt:lpstr>
      <vt:lpstr>Ranking</vt:lpstr>
      <vt:lpstr>Ranking</vt:lpstr>
      <vt:lpstr>Ranking</vt:lpstr>
      <vt:lpstr>Ranking</vt:lpstr>
      <vt:lpstr>Prioritization</vt:lpstr>
      <vt:lpstr>Prioritization</vt:lpstr>
      <vt:lpstr>Discussion</vt:lpstr>
      <vt:lpstr>General Findings</vt:lpstr>
      <vt:lpstr>Next Steps</vt:lpstr>
      <vt:lpstr>Using Spatial Climate Change Data to Assess Vulnerability across Alaska </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Spatial Climate Change Data to Assess Vulnerability Across Alaska</dc:title>
  <dc:creator>Smith, Melanie A.</dc:creator>
  <cp:lastModifiedBy>Smith, Melanie A.</cp:lastModifiedBy>
  <cp:revision>78</cp:revision>
  <dcterms:created xsi:type="dcterms:W3CDTF">2014-02-13T18:54:15Z</dcterms:created>
  <dcterms:modified xsi:type="dcterms:W3CDTF">2014-05-19T06:40:33Z</dcterms:modified>
</cp:coreProperties>
</file>